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scadia Mono Light" panose="020B0609020000020004" pitchFamily="49" charset="0"/>
      <p:regular r:id="rId37"/>
      <p:italic r:id="rId38"/>
    </p:embeddedFont>
    <p:embeddedFont>
      <p:font typeface="Century Gothic" panose="020B0502020202020204" pitchFamily="34" charset="0"/>
      <p:regular r:id="rId39"/>
      <p:bold r:id="rId40"/>
      <p:italic r:id="rId41"/>
      <p:boldItalic r:id="rId42"/>
    </p:embeddedFont>
    <p:embeddedFont>
      <p:font typeface="Lato Black" panose="020F0502020204030203" pitchFamily="34" charset="0"/>
      <p:bold r:id="rId43"/>
      <p:boldItalic r:id="rId44"/>
    </p:embeddedFont>
    <p:embeddedFont>
      <p:font typeface="Libre Baskerville" panose="02000000000000000000" pitchFamily="2" charset="0"/>
      <p:regular r:id="rId45"/>
      <p:bold r:id="rId46"/>
      <p:italic r:id="rId47"/>
    </p:embeddedFont>
    <p:embeddedFont>
      <p:font typeface="Trebuchet MS" panose="020B0603020202020204" pitchFamily="34" charset="0"/>
      <p:regular r:id="rId48"/>
      <p:bold r:id="rId49"/>
      <p:italic r:id="rId50"/>
      <p:boldItalic r:id="rId51"/>
    </p:embeddedFont>
    <p:embeddedFont>
      <p:font typeface="Wingdings 3" panose="05040102010807070707" pitchFamily="18"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B842D7-C69B-4B39-AB97-0C43DF147D04}">
          <p14:sldIdLst>
            <p14:sldId id="256"/>
            <p14:sldId id="257"/>
            <p14:sldId id="258"/>
            <p14:sldId id="259"/>
            <p14:sldId id="260"/>
            <p14:sldId id="261"/>
            <p14:sldId id="262"/>
            <p14:sldId id="263"/>
            <p14:sldId id="264"/>
            <p14:sldId id="265"/>
            <p14:sldId id="266"/>
            <p14:sldId id="267"/>
            <p14:sldId id="268"/>
            <p14:sldId id="269"/>
            <p14:sldId id="270"/>
          </p14:sldIdLst>
        </p14:section>
        <p14:section name="Untitled Section" id="{3E56ABD1-F633-4768-BE2D-8839D5B80668}">
          <p14:sldIdLst>
            <p14:sldId id="271"/>
            <p14:sldId id="272"/>
            <p14:sldId id="275"/>
            <p14:sldId id="276"/>
          </p14:sldIdLst>
        </p14:section>
        <p14:section name="Untitled Section" id="{D396D3F4-18BC-4D04-8975-158A02742617}">
          <p14:sldIdLst>
            <p14:sldId id="277"/>
            <p14:sldId id="278"/>
            <p14:sldId id="279"/>
            <p14:sldId id="280"/>
            <p14:sldId id="281"/>
            <p14:sldId id="282"/>
            <p14:sldId id="283"/>
            <p14:sldId id="284"/>
            <p14:sldId id="285"/>
            <p14:sldId id="286"/>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00" name="Google Shape;2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I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81081358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81081358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581081358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81081358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81081358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581081358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46" name="Google Shape;34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6578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241799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423974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228800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72974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525990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114582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1808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5645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98272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1709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3206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9363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0180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9400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7845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337604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8122987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tm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tmp"/><Relationship Id="rId4" Type="http://schemas.openxmlformats.org/officeDocument/2006/relationships/image" Target="../media/image16.tmp"/></Relationships>
</file>

<file path=ppt/slides/_rels/slide1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tm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8"/>
          <p:cNvPicPr preferRelativeResize="0"/>
          <p:nvPr/>
        </p:nvPicPr>
        <p:blipFill rotWithShape="1">
          <a:blip r:embed="rId3">
            <a:alphaModFix/>
          </a:blip>
          <a:srcRect/>
          <a:stretch/>
        </p:blipFill>
        <p:spPr>
          <a:xfrm>
            <a:off x="600" y="0"/>
            <a:ext cx="12190800" cy="6856106"/>
          </a:xfrm>
          <a:prstGeom prst="rect">
            <a:avLst/>
          </a:prstGeom>
          <a:noFill/>
          <a:ln>
            <a:noFill/>
          </a:ln>
        </p:spPr>
      </p:pic>
      <p:sp>
        <p:nvSpPr>
          <p:cNvPr id="148" name="Google Shape;148;p18"/>
          <p:cNvSpPr txBox="1"/>
          <p:nvPr/>
        </p:nvSpPr>
        <p:spPr>
          <a:xfrm>
            <a:off x="534838" y="4135743"/>
            <a:ext cx="11174083"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3500"/>
              <a:buFont typeface="Times New Roman"/>
              <a:buNone/>
            </a:pPr>
            <a:r>
              <a:rPr lang="en-IN" sz="3500" b="1" i="0" u="none" strike="noStrike" cap="none" dirty="0">
                <a:solidFill>
                  <a:schemeClr val="dk1"/>
                </a:solidFill>
                <a:latin typeface="Times New Roman"/>
                <a:ea typeface="Times New Roman"/>
                <a:cs typeface="Times New Roman"/>
                <a:sym typeface="Times New Roman"/>
              </a:rPr>
              <a:t>Topic           		            :  </a:t>
            </a:r>
            <a:r>
              <a:rPr lang="en-IN" sz="3600" b="1" dirty="0">
                <a:solidFill>
                  <a:srgbClr val="CC4125"/>
                </a:solidFill>
                <a:latin typeface="Times New Roman"/>
                <a:ea typeface="Times New Roman"/>
                <a:cs typeface="Times New Roman"/>
                <a:sym typeface="Times New Roman"/>
              </a:rPr>
              <a:t>New Cars in </a:t>
            </a:r>
            <a:r>
              <a:rPr lang="en-IN" sz="3600" b="1" dirty="0" err="1">
                <a:solidFill>
                  <a:srgbClr val="CC4125"/>
                </a:solidFill>
                <a:latin typeface="Times New Roman"/>
                <a:ea typeface="Times New Roman"/>
                <a:cs typeface="Times New Roman"/>
                <a:sym typeface="Times New Roman"/>
              </a:rPr>
              <a:t>ackodrive</a:t>
            </a:r>
            <a:r>
              <a:rPr lang="en-IN" sz="3600" b="1" dirty="0">
                <a:solidFill>
                  <a:srgbClr val="CC4125"/>
                </a:solidFill>
                <a:latin typeface="Times New Roman"/>
                <a:ea typeface="Times New Roman"/>
                <a:cs typeface="Times New Roman"/>
                <a:sym typeface="Times New Roman"/>
              </a:rPr>
              <a:t> website</a:t>
            </a:r>
            <a:endParaRPr sz="3600" b="1" i="0" u="none" strike="noStrike" cap="none" dirty="0">
              <a:solidFill>
                <a:srgbClr val="CC4125"/>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3500"/>
              <a:buFont typeface="Times New Roman"/>
              <a:buNone/>
            </a:pPr>
            <a:r>
              <a:rPr lang="en-IN" sz="3500" b="1" i="0" u="none" strike="noStrike" cap="none" dirty="0">
                <a:solidFill>
                  <a:schemeClr val="dk1"/>
                </a:solidFill>
                <a:latin typeface="Times New Roman"/>
                <a:ea typeface="Times New Roman"/>
                <a:cs typeface="Times New Roman"/>
                <a:sym typeface="Times New Roman"/>
              </a:rPr>
              <a:t>Problem Statement    :             </a:t>
            </a:r>
            <a:r>
              <a:rPr lang="en-IN" sz="3600" b="1" i="0" u="none" strike="noStrike" cap="none" dirty="0">
                <a:solidFill>
                  <a:srgbClr val="CC4125"/>
                </a:solidFill>
                <a:latin typeface="Times New Roman"/>
                <a:ea typeface="Times New Roman"/>
                <a:cs typeface="Times New Roman"/>
                <a:sym typeface="Times New Roman"/>
              </a:rPr>
              <a:t>Price Analysis</a:t>
            </a:r>
            <a:endParaRPr sz="3600" b="1" i="0" u="none" strike="noStrike" cap="none" dirty="0">
              <a:solidFill>
                <a:srgbClr val="CC4125"/>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p:nvPr/>
        </p:nvSpPr>
        <p:spPr>
          <a:xfrm>
            <a:off x="374526" y="497353"/>
            <a:ext cx="5034962"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entury Gothic"/>
              <a:buNone/>
            </a:pPr>
            <a:r>
              <a:rPr lang="en-IN" sz="3200" b="1" i="0" u="none" strike="noStrike" cap="none">
                <a:solidFill>
                  <a:srgbClr val="FF0000"/>
                </a:solidFill>
                <a:latin typeface="Century Gothic"/>
                <a:ea typeface="Century Gothic"/>
                <a:cs typeface="Century Gothic"/>
                <a:sym typeface="Century Gothic"/>
              </a:rPr>
              <a:t>DATA CLEANING :</a:t>
            </a:r>
            <a:endParaRPr sz="1800" b="1" i="0" u="none" strike="noStrike" cap="none">
              <a:solidFill>
                <a:srgbClr val="FF0000"/>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a:solidFill>
                <a:schemeClr val="lt1"/>
              </a:solidFill>
              <a:latin typeface="Century Gothic"/>
              <a:ea typeface="Century Gothic"/>
              <a:cs typeface="Century Gothic"/>
              <a:sym typeface="Century Gothic"/>
            </a:endParaRPr>
          </a:p>
        </p:txBody>
      </p:sp>
      <p:sp>
        <p:nvSpPr>
          <p:cNvPr id="203" name="Google Shape;203;p27"/>
          <p:cNvSpPr txBox="1"/>
          <p:nvPr/>
        </p:nvSpPr>
        <p:spPr>
          <a:xfrm>
            <a:off x="1316355" y="1891665"/>
            <a:ext cx="10515000" cy="38010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Identifying Null values.</a:t>
            </a:r>
            <a:endParaRPr lang="en-IN" sz="3100" dirty="0">
              <a:latin typeface="Times New Roman"/>
              <a:ea typeface="Times New Roman"/>
              <a:cs typeface="Times New Roman"/>
              <a:sym typeface="Times New Roman"/>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Identifying Missing values.</a:t>
            </a:r>
            <a:endParaRPr lang="en-IN" sz="3100" dirty="0">
              <a:latin typeface="Times New Roman"/>
              <a:ea typeface="Times New Roman"/>
              <a:cs typeface="Times New Roman"/>
              <a:sym typeface="Times New Roman"/>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Removing special symbols.</a:t>
            </a:r>
            <a:endParaRPr lang="en-IN" sz="2100" dirty="0">
              <a:latin typeface="Trebuchet MS"/>
              <a:ea typeface="Times New Roman"/>
              <a:cs typeface="Times New Roman"/>
              <a:sym typeface="Trebuchet MS"/>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In place of null values, we imputed mean &amp; median depending on the data.</a:t>
            </a:r>
            <a:endParaRPr lang="en-IN" sz="2100" dirty="0">
              <a:latin typeface="Trebuchet MS"/>
              <a:ea typeface="Times New Roman"/>
              <a:cs typeface="Times New Roman"/>
              <a:sym typeface="Trebuchet MS"/>
            </a:endParaRPr>
          </a:p>
          <a:p>
            <a:pPr marL="457200" marR="0" lvl="0" indent="-457200" algn="l" rtl="0">
              <a:spcBef>
                <a:spcPts val="0"/>
              </a:spcBef>
              <a:spcAft>
                <a:spcPts val="0"/>
              </a:spcAft>
              <a:buSzPts val="3100"/>
              <a:buFont typeface="Wingdings" panose="05000000000000000000" pitchFamily="2" charset="2"/>
              <a:buChar char="Ø"/>
            </a:pPr>
            <a:r>
              <a:rPr lang="en-IN" sz="3100" b="0" i="0" u="none" strike="noStrike" cap="none" dirty="0">
                <a:latin typeface="Times New Roman"/>
                <a:ea typeface="Times New Roman"/>
                <a:cs typeface="Times New Roman"/>
                <a:sym typeface="Times New Roman"/>
              </a:rPr>
              <a:t>Treating columns and converting required columns from object to int or float datatype.</a:t>
            </a:r>
            <a:endParaRPr sz="3100" b="0" i="0" u="none" strike="noStrike" cap="none" dirty="0">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p:nvPr/>
        </p:nvSpPr>
        <p:spPr>
          <a:xfrm>
            <a:off x="387457" y="529219"/>
            <a:ext cx="656882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Century Gothic"/>
              <a:buNone/>
            </a:pPr>
            <a:r>
              <a:rPr lang="en-IN" sz="3200" b="1" i="0" u="none" strike="noStrike" cap="none">
                <a:solidFill>
                  <a:srgbClr val="FF0000"/>
                </a:solidFill>
                <a:latin typeface="Century Gothic"/>
                <a:ea typeface="Century Gothic"/>
                <a:cs typeface="Century Gothic"/>
                <a:sym typeface="Century Gothic"/>
              </a:rPr>
              <a:t>CLEANED DATA FRAME:</a:t>
            </a:r>
            <a:endParaRPr sz="3200" b="1" i="0" u="none" strike="noStrike" cap="none">
              <a:solidFill>
                <a:srgbClr val="FF0000"/>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3C684F13-3BE1-CD8F-52E2-E9E6CECEC3C3}"/>
              </a:ext>
            </a:extLst>
          </p:cNvPr>
          <p:cNvPicPr>
            <a:picLocks noChangeAspect="1"/>
          </p:cNvPicPr>
          <p:nvPr/>
        </p:nvPicPr>
        <p:blipFill>
          <a:blip r:embed="rId3"/>
          <a:stretch>
            <a:fillRect/>
          </a:stretch>
        </p:blipFill>
        <p:spPr>
          <a:xfrm>
            <a:off x="1081177" y="1244302"/>
            <a:ext cx="9287773" cy="49839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p:nvPr/>
        </p:nvSpPr>
        <p:spPr>
          <a:xfrm>
            <a:off x="479425" y="260350"/>
            <a:ext cx="101857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a:solidFill>
                  <a:srgbClr val="FF0000"/>
                </a:solidFill>
                <a:latin typeface="Times New Roman"/>
                <a:ea typeface="Times New Roman"/>
                <a:cs typeface="Times New Roman"/>
                <a:sym typeface="Times New Roman"/>
              </a:rPr>
              <a:t>INFO, DUPLICATES, NULL VALUES :</a:t>
            </a:r>
            <a:endParaRPr sz="2800" b="1" i="0" u="none" strike="noStrike" cap="none">
              <a:solidFill>
                <a:srgbClr val="FF0000"/>
              </a:solidFill>
              <a:latin typeface="Times New Roman"/>
              <a:ea typeface="Times New Roman"/>
              <a:cs typeface="Times New Roman"/>
              <a:sym typeface="Times New Roman"/>
            </a:endParaRPr>
          </a:p>
        </p:txBody>
      </p:sp>
      <p:sp>
        <p:nvSpPr>
          <p:cNvPr id="215" name="Google Shape;215;p29"/>
          <p:cNvSpPr txBox="1"/>
          <p:nvPr/>
        </p:nvSpPr>
        <p:spPr>
          <a:xfrm>
            <a:off x="283228" y="1023783"/>
            <a:ext cx="11839500" cy="181584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2800"/>
              <a:buFont typeface="Wingdings" panose="05000000000000000000" pitchFamily="2" charset="2"/>
              <a:buChar char="Ø"/>
            </a:pPr>
            <a:r>
              <a:rPr lang="en-IN" sz="2800" b="0" i="0" u="none" strike="noStrike" cap="none" dirty="0">
                <a:latin typeface="Times New Roman"/>
                <a:ea typeface="Times New Roman"/>
                <a:cs typeface="Times New Roman"/>
                <a:sym typeface="Times New Roman"/>
              </a:rPr>
              <a:t>We can now observe, that after performing data cleaning on data frame we have no null values in the data now.</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2800"/>
              <a:buFont typeface="Wingdings" panose="05000000000000000000" pitchFamily="2" charset="2"/>
              <a:buChar char="Ø"/>
            </a:pPr>
            <a:r>
              <a:rPr lang="en-IN" sz="2800" b="0" i="0" u="none" strike="noStrike" cap="none" dirty="0">
                <a:latin typeface="Times New Roman"/>
                <a:ea typeface="Times New Roman"/>
                <a:cs typeface="Times New Roman"/>
                <a:sym typeface="Times New Roman"/>
              </a:rPr>
              <a:t>The necessary columns’ conversion from object to int or object to float is likewise finished.</a:t>
            </a:r>
            <a:endParaRPr sz="1800" b="0" i="0" u="none" strike="noStrike" cap="none" dirty="0">
              <a:latin typeface="Trebuchet MS"/>
              <a:ea typeface="Trebuchet MS"/>
              <a:cs typeface="Trebuchet MS"/>
              <a:sym typeface="Trebuchet MS"/>
            </a:endParaRPr>
          </a:p>
        </p:txBody>
      </p:sp>
      <p:pic>
        <p:nvPicPr>
          <p:cNvPr id="9" name="Picture 8">
            <a:extLst>
              <a:ext uri="{FF2B5EF4-FFF2-40B4-BE49-F238E27FC236}">
                <a16:creationId xmlns:a16="http://schemas.microsoft.com/office/drawing/2014/main" id="{7B661B91-33AA-C5E0-9143-C8FF14250289}"/>
              </a:ext>
            </a:extLst>
          </p:cNvPr>
          <p:cNvPicPr>
            <a:picLocks noChangeAspect="1"/>
          </p:cNvPicPr>
          <p:nvPr/>
        </p:nvPicPr>
        <p:blipFill>
          <a:blip r:embed="rId3"/>
          <a:stretch>
            <a:fillRect/>
          </a:stretch>
        </p:blipFill>
        <p:spPr>
          <a:xfrm>
            <a:off x="786699" y="3329796"/>
            <a:ext cx="3871565" cy="28697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p:nvPr/>
        </p:nvSpPr>
        <p:spPr>
          <a:xfrm>
            <a:off x="1093861" y="589660"/>
            <a:ext cx="99900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DESCRIBE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1" i="0" u="none" strike="noStrike" cap="none" dirty="0">
              <a:solidFill>
                <a:srgbClr val="C00000"/>
              </a:solidFill>
              <a:latin typeface="Century Gothic"/>
              <a:ea typeface="Century Gothic"/>
              <a:cs typeface="Century Gothic"/>
              <a:sym typeface="Century Gothic"/>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r>
              <a:rPr lang="en-IN" sz="2400" b="0" i="0" u="none" strike="noStrike" cap="none" dirty="0">
                <a:latin typeface="Century Gothic"/>
                <a:ea typeface="Century Gothic"/>
                <a:cs typeface="Century Gothic"/>
                <a:sym typeface="Century Gothic"/>
              </a:rPr>
              <a:t>By using, describe function we can know min, max, std percentile ranges of columns containing numerical data.</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ADB662F2-582E-6A65-246E-E2F6B3203A60}"/>
              </a:ext>
            </a:extLst>
          </p:cNvPr>
          <p:cNvPicPr>
            <a:picLocks noChangeAspect="1"/>
          </p:cNvPicPr>
          <p:nvPr/>
        </p:nvPicPr>
        <p:blipFill>
          <a:blip r:embed="rId3"/>
          <a:stretch>
            <a:fillRect/>
          </a:stretch>
        </p:blipFill>
        <p:spPr>
          <a:xfrm>
            <a:off x="1012165" y="2518914"/>
            <a:ext cx="5003322" cy="3611592"/>
          </a:xfrm>
          <a:prstGeom prst="rect">
            <a:avLst/>
          </a:prstGeom>
        </p:spPr>
      </p:pic>
      <p:pic>
        <p:nvPicPr>
          <p:cNvPr id="4" name="Picture 3">
            <a:extLst>
              <a:ext uri="{FF2B5EF4-FFF2-40B4-BE49-F238E27FC236}">
                <a16:creationId xmlns:a16="http://schemas.microsoft.com/office/drawing/2014/main" id="{13EE9823-02A0-9FC9-923D-414DFBEF16C2}"/>
              </a:ext>
            </a:extLst>
          </p:cNvPr>
          <p:cNvPicPr>
            <a:picLocks noChangeAspect="1"/>
          </p:cNvPicPr>
          <p:nvPr/>
        </p:nvPicPr>
        <p:blipFill>
          <a:blip r:embed="rId4"/>
          <a:stretch>
            <a:fillRect/>
          </a:stretch>
        </p:blipFill>
        <p:spPr>
          <a:xfrm>
            <a:off x="6088861" y="2271623"/>
            <a:ext cx="4942096" cy="37812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p:nvPr/>
        </p:nvSpPr>
        <p:spPr>
          <a:xfrm>
            <a:off x="173567" y="66252"/>
            <a:ext cx="9532500" cy="1723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800"/>
              <a:buFont typeface="Times New Roman"/>
              <a:buNone/>
            </a:pPr>
            <a:r>
              <a:rPr lang="en-IN" sz="2800" b="1" i="0" u="none" strike="noStrike" cap="none" dirty="0">
                <a:solidFill>
                  <a:srgbClr val="C00000"/>
                </a:solidFill>
                <a:latin typeface="Times New Roman"/>
                <a:ea typeface="Times New Roman"/>
                <a:cs typeface="Times New Roman"/>
                <a:sym typeface="Times New Roman"/>
              </a:rPr>
              <a:t>DATA VISUALIZATION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rgbClr val="C00000"/>
              </a:buClr>
              <a:buSzPts val="2800"/>
              <a:buFont typeface="Times New Roman"/>
              <a:buNone/>
            </a:pPr>
            <a:endParaRPr sz="2400" b="0" i="0" u="none" strike="noStrike" cap="none"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79039B2B-5D0C-7E45-45EC-C4B3EF75CF3C}"/>
              </a:ext>
            </a:extLst>
          </p:cNvPr>
          <p:cNvPicPr>
            <a:picLocks noChangeAspect="1"/>
          </p:cNvPicPr>
          <p:nvPr/>
        </p:nvPicPr>
        <p:blipFill>
          <a:blip r:embed="rId3"/>
          <a:stretch>
            <a:fillRect/>
          </a:stretch>
        </p:blipFill>
        <p:spPr>
          <a:xfrm>
            <a:off x="3471412" y="614226"/>
            <a:ext cx="8640933" cy="3038475"/>
          </a:xfrm>
          <a:prstGeom prst="rect">
            <a:avLst/>
          </a:prstGeom>
        </p:spPr>
      </p:pic>
      <p:sp>
        <p:nvSpPr>
          <p:cNvPr id="4" name="TextBox 3">
            <a:extLst>
              <a:ext uri="{FF2B5EF4-FFF2-40B4-BE49-F238E27FC236}">
                <a16:creationId xmlns:a16="http://schemas.microsoft.com/office/drawing/2014/main" id="{BECAB07E-BCEA-C8C7-BE65-9FF99C82EB65}"/>
              </a:ext>
            </a:extLst>
          </p:cNvPr>
          <p:cNvSpPr txBox="1"/>
          <p:nvPr/>
        </p:nvSpPr>
        <p:spPr>
          <a:xfrm>
            <a:off x="6451601" y="3738471"/>
            <a:ext cx="5867400" cy="2308324"/>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en-IN" sz="2400" b="1" i="0" u="none" strike="noStrike" cap="none" dirty="0">
                <a:solidFill>
                  <a:srgbClr val="C00000"/>
                </a:solidFill>
                <a:latin typeface="Times New Roman"/>
                <a:ea typeface="Times New Roman"/>
                <a:cs typeface="Times New Roman"/>
                <a:sym typeface="Times New Roman"/>
              </a:rPr>
              <a:t>3. MULTI - VARIATE:</a:t>
            </a:r>
            <a:endParaRPr lang="en-IN"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More than two columns we can take</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3.1 Categorical-Numerical-Categorical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3.2 Categorical-Numerical-Numerical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3.3 Categorical-Categorical-Categorical</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0" i="0" u="none" strike="noStrike" cap="none" dirty="0">
                <a:latin typeface="Times New Roman"/>
                <a:ea typeface="Times New Roman"/>
                <a:cs typeface="Times New Roman"/>
                <a:sym typeface="Times New Roman"/>
              </a:rPr>
              <a:t>3.4 Numerical-Numerical-Numerical</a:t>
            </a:r>
            <a:endParaRPr lang="en-IN" sz="2400" dirty="0"/>
          </a:p>
        </p:txBody>
      </p:sp>
      <p:sp>
        <p:nvSpPr>
          <p:cNvPr id="6" name="TextBox 5">
            <a:extLst>
              <a:ext uri="{FF2B5EF4-FFF2-40B4-BE49-F238E27FC236}">
                <a16:creationId xmlns:a16="http://schemas.microsoft.com/office/drawing/2014/main" id="{230EE18B-94A6-1A8A-2819-CEF4EFE9494F}"/>
              </a:ext>
            </a:extLst>
          </p:cNvPr>
          <p:cNvSpPr txBox="1"/>
          <p:nvPr/>
        </p:nvSpPr>
        <p:spPr>
          <a:xfrm>
            <a:off x="309073" y="3874475"/>
            <a:ext cx="4004541" cy="1569660"/>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it-IT" sz="2400" b="1" i="0" u="none" strike="noStrike" cap="none" dirty="0">
                <a:solidFill>
                  <a:srgbClr val="C00000"/>
                </a:solidFill>
                <a:latin typeface="Times New Roman"/>
                <a:ea typeface="Times New Roman"/>
                <a:cs typeface="Times New Roman"/>
                <a:sym typeface="Times New Roman"/>
              </a:rPr>
              <a:t>2. BI-VARIATE:</a:t>
            </a:r>
            <a:endParaRPr lang="it-IT"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2.1 Categorical-Numerical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2.2 Numerical-Numerical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2.3 Categorical-Categorical</a:t>
            </a:r>
            <a:endParaRPr lang="it-IT" sz="2400" b="0" i="0" u="none" strike="noStrike" cap="none" dirty="0">
              <a:latin typeface="Trebuchet MS"/>
              <a:ea typeface="Trebuchet MS"/>
              <a:cs typeface="Trebuchet MS"/>
              <a:sym typeface="Trebuchet MS"/>
            </a:endParaRPr>
          </a:p>
        </p:txBody>
      </p:sp>
      <p:sp>
        <p:nvSpPr>
          <p:cNvPr id="8" name="TextBox 7">
            <a:extLst>
              <a:ext uri="{FF2B5EF4-FFF2-40B4-BE49-F238E27FC236}">
                <a16:creationId xmlns:a16="http://schemas.microsoft.com/office/drawing/2014/main" id="{7CE53019-2FB2-B5B7-F3FF-C7A0B7D51BFC}"/>
              </a:ext>
            </a:extLst>
          </p:cNvPr>
          <p:cNvSpPr txBox="1"/>
          <p:nvPr/>
        </p:nvSpPr>
        <p:spPr>
          <a:xfrm>
            <a:off x="309073" y="1413865"/>
            <a:ext cx="3026833" cy="1200329"/>
          </a:xfrm>
          <a:prstGeom prst="rect">
            <a:avLst/>
          </a:prstGeom>
          <a:noFill/>
        </p:spPr>
        <p:txBody>
          <a:bodyPr wrap="square">
            <a:spAutoFit/>
          </a:bodyPr>
          <a:lstStyle/>
          <a:p>
            <a:pPr marL="0" marR="0" lvl="0" indent="0" algn="l" rtl="0">
              <a:spcBef>
                <a:spcPts val="0"/>
              </a:spcBef>
              <a:spcAft>
                <a:spcPts val="0"/>
              </a:spcAft>
              <a:buClr>
                <a:srgbClr val="C00000"/>
              </a:buClr>
              <a:buSzPts val="2800"/>
              <a:buFont typeface="Times New Roman"/>
              <a:buNone/>
            </a:pPr>
            <a:r>
              <a:rPr lang="it-IT" sz="2400" b="1" i="0" u="none" strike="noStrike" cap="none" dirty="0">
                <a:solidFill>
                  <a:srgbClr val="C00000"/>
                </a:solidFill>
                <a:latin typeface="Times New Roman"/>
                <a:ea typeface="Times New Roman"/>
                <a:cs typeface="Times New Roman"/>
                <a:sym typeface="Times New Roman"/>
              </a:rPr>
              <a:t>1. UNI-VARIATE:</a:t>
            </a:r>
            <a:endParaRPr lang="it-IT" sz="24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1.1 Single categorical</a:t>
            </a:r>
            <a:endParaRPr lang="it-IT"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it-IT" sz="2400" b="0" i="0" u="none" strike="noStrike" cap="none" dirty="0">
                <a:latin typeface="Times New Roman"/>
                <a:ea typeface="Times New Roman"/>
                <a:cs typeface="Times New Roman"/>
                <a:sym typeface="Times New Roman"/>
              </a:rPr>
              <a:t>1.2 Single numerical</a:t>
            </a:r>
            <a:endParaRPr lang="it-IT" sz="2400" b="0" i="0" u="none" strike="noStrike" cap="none" dirty="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2"/>
          <p:cNvSpPr txBox="1"/>
          <p:nvPr/>
        </p:nvSpPr>
        <p:spPr>
          <a:xfrm>
            <a:off x="227427" y="737530"/>
            <a:ext cx="10533000" cy="1384954"/>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SzPct val="100000"/>
              <a:buFont typeface="Wingdings" panose="05000000000000000000" pitchFamily="2" charset="2"/>
              <a:buChar char="Ø"/>
            </a:pPr>
            <a:r>
              <a:rPr lang="en-IN" sz="2000" b="0" i="0" u="none" strike="noStrike" cap="none" dirty="0">
                <a:latin typeface="Century Gothic"/>
                <a:ea typeface="Century Gothic"/>
                <a:cs typeface="Century Gothic"/>
                <a:sym typeface="Century Gothic"/>
              </a:rPr>
              <a:t>From the </a:t>
            </a:r>
            <a:r>
              <a:rPr lang="en-IN" sz="2000" dirty="0">
                <a:latin typeface="Century Gothic"/>
                <a:ea typeface="Century Gothic"/>
                <a:cs typeface="Century Gothic"/>
                <a:sym typeface="Century Gothic"/>
              </a:rPr>
              <a:t>below</a:t>
            </a:r>
            <a:r>
              <a:rPr lang="en-IN" sz="2000" b="0" i="0" u="none" strike="noStrike" cap="none" dirty="0">
                <a:latin typeface="Century Gothic"/>
                <a:ea typeface="Century Gothic"/>
                <a:cs typeface="Century Gothic"/>
                <a:sym typeface="Century Gothic"/>
              </a:rPr>
              <a:t> count plot, we can observe the top 10 Brands of </a:t>
            </a:r>
            <a:r>
              <a:rPr lang="en-IN" sz="2000" dirty="0">
                <a:latin typeface="Century Gothic"/>
                <a:ea typeface="Century Gothic"/>
                <a:cs typeface="Century Gothic"/>
                <a:sym typeface="Century Gothic"/>
              </a:rPr>
              <a:t>New cars</a:t>
            </a:r>
            <a:r>
              <a:rPr lang="en-IN" sz="2000" b="0" i="0" u="none" strike="noStrike" cap="none" dirty="0">
                <a:latin typeface="Century Gothic"/>
                <a:ea typeface="Century Gothic"/>
                <a:cs typeface="Century Gothic"/>
                <a:sym typeface="Century Gothic"/>
              </a:rPr>
              <a:t>. </a:t>
            </a:r>
            <a:endParaRPr lang="en-IN" sz="2000" dirty="0">
              <a:latin typeface="Century Gothic"/>
              <a:ea typeface="Century Gothic"/>
              <a:cs typeface="Century Gothic"/>
              <a:sym typeface="Century Gothic"/>
            </a:endParaRPr>
          </a:p>
          <a:p>
            <a:pPr marL="355600" lvl="0" indent="-342900">
              <a:buSzPct val="100000"/>
              <a:buFont typeface="Wingdings" panose="05000000000000000000" pitchFamily="2" charset="2"/>
              <a:buChar char="Ø"/>
            </a:pPr>
            <a:r>
              <a:rPr lang="en-IN" sz="2400" b="1" dirty="0">
                <a:latin typeface="Century Gothic"/>
                <a:ea typeface="Century Gothic"/>
                <a:cs typeface="Century Gothic"/>
                <a:sym typeface="Century Gothic"/>
              </a:rPr>
              <a:t>Tata</a:t>
            </a:r>
            <a:r>
              <a:rPr lang="en-IN" sz="2000" b="0" i="0" u="none" strike="noStrike" cap="none" dirty="0">
                <a:latin typeface="Century Gothic"/>
                <a:ea typeface="Century Gothic"/>
                <a:cs typeface="Century Gothic"/>
                <a:sym typeface="Century Gothic"/>
              </a:rPr>
              <a:t> Brand has the highest count and occupied the first place. And it occupied the top most place and </a:t>
            </a:r>
            <a:r>
              <a:rPr lang="en-IN" sz="2000" dirty="0">
                <a:ea typeface="Century Gothic"/>
                <a:cs typeface="Century Gothic"/>
                <a:sym typeface="Century Gothic"/>
              </a:rPr>
              <a:t>Maru</a:t>
            </a:r>
            <a:r>
              <a:rPr lang="en-IN" sz="2000" b="0" i="0" u="none" strike="noStrike" cap="none" dirty="0">
                <a:latin typeface="Century Gothic"/>
                <a:ea typeface="Century Gothic"/>
                <a:cs typeface="Century Gothic"/>
                <a:sym typeface="Century Gothic"/>
              </a:rPr>
              <a:t> ranked second top Brand in our data in the market.</a:t>
            </a:r>
            <a:endParaRPr sz="2000" b="0" i="0" u="none" strike="noStrike" cap="none" dirty="0">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C23EA0B-3A7B-E009-65B8-206DFFB9AF48}"/>
              </a:ext>
            </a:extLst>
          </p:cNvPr>
          <p:cNvPicPr>
            <a:picLocks noChangeAspect="1"/>
          </p:cNvPicPr>
          <p:nvPr/>
        </p:nvPicPr>
        <p:blipFill>
          <a:blip r:embed="rId3"/>
          <a:stretch>
            <a:fillRect/>
          </a:stretch>
        </p:blipFill>
        <p:spPr>
          <a:xfrm>
            <a:off x="523958" y="2463669"/>
            <a:ext cx="5192480" cy="3516104"/>
          </a:xfrm>
          <a:prstGeom prst="rect">
            <a:avLst/>
          </a:prstGeom>
        </p:spPr>
      </p:pic>
      <p:pic>
        <p:nvPicPr>
          <p:cNvPr id="5" name="Picture 4">
            <a:extLst>
              <a:ext uri="{FF2B5EF4-FFF2-40B4-BE49-F238E27FC236}">
                <a16:creationId xmlns:a16="http://schemas.microsoft.com/office/drawing/2014/main" id="{732368FF-23A0-B26E-696C-E5504D942185}"/>
              </a:ext>
            </a:extLst>
          </p:cNvPr>
          <p:cNvPicPr>
            <a:picLocks noChangeAspect="1"/>
          </p:cNvPicPr>
          <p:nvPr/>
        </p:nvPicPr>
        <p:blipFill>
          <a:blip r:embed="rId4"/>
          <a:stretch>
            <a:fillRect/>
          </a:stretch>
        </p:blipFill>
        <p:spPr>
          <a:xfrm>
            <a:off x="6271272" y="2372862"/>
            <a:ext cx="5129371" cy="3516104"/>
          </a:xfrm>
          <a:prstGeom prst="rect">
            <a:avLst/>
          </a:prstGeom>
        </p:spPr>
      </p:pic>
      <p:sp>
        <p:nvSpPr>
          <p:cNvPr id="7" name="Google Shape;240;p33">
            <a:extLst>
              <a:ext uri="{FF2B5EF4-FFF2-40B4-BE49-F238E27FC236}">
                <a16:creationId xmlns:a16="http://schemas.microsoft.com/office/drawing/2014/main" id="{97B5D958-C191-2BC7-79BE-7402F0FE4592}"/>
              </a:ext>
            </a:extLst>
          </p:cNvPr>
          <p:cNvSpPr txBox="1"/>
          <p:nvPr/>
        </p:nvSpPr>
        <p:spPr>
          <a:xfrm>
            <a:off x="-17253" y="125350"/>
            <a:ext cx="48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BRAND HAVE HIGH COUNT:</a:t>
            </a:r>
            <a:endParaRPr sz="18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p:nvPr/>
        </p:nvSpPr>
        <p:spPr>
          <a:xfrm>
            <a:off x="0" y="125350"/>
            <a:ext cx="48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a:t>
            </a:r>
            <a:r>
              <a:rPr lang="en-IN" sz="2000" b="1" dirty="0">
                <a:solidFill>
                  <a:srgbClr val="C00000"/>
                </a:solidFill>
                <a:latin typeface="Century Gothic"/>
                <a:ea typeface="Century Gothic"/>
                <a:cs typeface="Century Gothic"/>
                <a:sym typeface="Century Gothic"/>
              </a:rPr>
              <a:t>MODEL</a:t>
            </a:r>
            <a:r>
              <a:rPr lang="en-IN" sz="2000" b="1" i="0" u="none" strike="noStrike" cap="none" dirty="0">
                <a:solidFill>
                  <a:srgbClr val="C00000"/>
                </a:solidFill>
                <a:latin typeface="Century Gothic"/>
                <a:ea typeface="Century Gothic"/>
                <a:cs typeface="Century Gothic"/>
                <a:sym typeface="Century Gothic"/>
              </a:rPr>
              <a:t> WAS HIGH:</a:t>
            </a:r>
            <a:endParaRPr sz="1800" b="0" i="0" u="none" strike="noStrike" cap="none" dirty="0">
              <a:solidFill>
                <a:schemeClr val="lt1"/>
              </a:solidFill>
              <a:latin typeface="Trebuchet MS"/>
              <a:ea typeface="Trebuchet MS"/>
              <a:cs typeface="Trebuchet MS"/>
              <a:sym typeface="Trebuchet MS"/>
            </a:endParaRPr>
          </a:p>
        </p:txBody>
      </p:sp>
      <p:sp>
        <p:nvSpPr>
          <p:cNvPr id="242" name="Google Shape;242;p33"/>
          <p:cNvSpPr txBox="1"/>
          <p:nvPr/>
        </p:nvSpPr>
        <p:spPr>
          <a:xfrm>
            <a:off x="306024" y="491707"/>
            <a:ext cx="11109600" cy="2077451"/>
          </a:xfrm>
          <a:prstGeom prst="rect">
            <a:avLst/>
          </a:prstGeom>
          <a:noFill/>
          <a:ln>
            <a:noFill/>
          </a:ln>
        </p:spPr>
        <p:txBody>
          <a:bodyPr spcFirstLastPara="1" wrap="square" lIns="91425" tIns="45700" rIns="91425" bIns="45700" anchor="t" anchorCtr="0">
            <a:spAutoFit/>
          </a:bodyPr>
          <a:lstStyle/>
          <a:p>
            <a:pPr marL="342900" indent="-342900" algn="l">
              <a:buFont typeface="Wingdings" panose="05000000000000000000" pitchFamily="2" charset="2"/>
              <a:buChar char="Ø"/>
            </a:pPr>
            <a:r>
              <a:rPr lang="en-IN" sz="1900" b="0" i="0" u="none" strike="noStrike" cap="none" dirty="0">
                <a:latin typeface="Century Gothic"/>
                <a:ea typeface="Century Gothic"/>
                <a:cs typeface="Century Gothic"/>
                <a:sym typeface="Century Gothic"/>
              </a:rPr>
              <a:t>S</a:t>
            </a:r>
            <a:r>
              <a:rPr lang="en-IN" sz="1900" dirty="0">
                <a:latin typeface="Century Gothic"/>
                <a:ea typeface="Century Gothic"/>
                <a:cs typeface="Century Gothic"/>
                <a:sym typeface="Century Gothic"/>
              </a:rPr>
              <a:t>UV</a:t>
            </a:r>
            <a:r>
              <a:rPr lang="en-IN" sz="1900" b="0" i="0" u="none" strike="noStrike" cap="none" dirty="0">
                <a:latin typeface="Century Gothic"/>
                <a:ea typeface="Century Gothic"/>
                <a:cs typeface="Century Gothic"/>
                <a:sym typeface="Century Gothic"/>
              </a:rPr>
              <a:t>: The most common </a:t>
            </a:r>
            <a:r>
              <a:rPr lang="en-IN" sz="1900" dirty="0">
                <a:latin typeface="Century Gothic"/>
                <a:ea typeface="Century Gothic"/>
                <a:cs typeface="Century Gothic"/>
                <a:sym typeface="Century Gothic"/>
              </a:rPr>
              <a:t>Models </a:t>
            </a:r>
            <a:r>
              <a:rPr lang="en-IN" sz="1900" b="0" i="0" u="none" strike="noStrike" cap="none" dirty="0">
                <a:latin typeface="Century Gothic"/>
                <a:ea typeface="Century Gothic"/>
                <a:cs typeface="Century Gothic"/>
                <a:sym typeface="Century Gothic"/>
              </a:rPr>
              <a:t> in the dataset is </a:t>
            </a:r>
            <a:r>
              <a:rPr lang="en-IN" sz="1900" dirty="0">
                <a:latin typeface="Century Gothic"/>
                <a:ea typeface="Century Gothic"/>
                <a:cs typeface="Century Gothic"/>
                <a:sym typeface="Century Gothic"/>
              </a:rPr>
              <a:t>SUV</a:t>
            </a:r>
            <a:r>
              <a:rPr lang="en-IN" sz="1900" b="0" i="0" u="none" strike="noStrike" cap="none" dirty="0">
                <a:latin typeface="Century Gothic"/>
                <a:ea typeface="Century Gothic"/>
                <a:cs typeface="Century Gothic"/>
                <a:sym typeface="Century Gothic"/>
              </a:rPr>
              <a:t> with a count of </a:t>
            </a:r>
            <a:r>
              <a:rPr lang="en-IN" sz="1900" dirty="0">
                <a:latin typeface="Century Gothic"/>
                <a:ea typeface="Century Gothic"/>
                <a:cs typeface="Century Gothic"/>
                <a:sym typeface="Century Gothic"/>
              </a:rPr>
              <a:t>433</a:t>
            </a:r>
            <a:r>
              <a:rPr lang="en-IN" sz="1900" b="0" i="0" u="none" strike="noStrike" cap="none" dirty="0">
                <a:latin typeface="Century Gothic"/>
                <a:ea typeface="Century Gothic"/>
                <a:cs typeface="Century Gothic"/>
                <a:sym typeface="Century Gothic"/>
              </a:rPr>
              <a:t>. </a:t>
            </a:r>
            <a:r>
              <a:rPr lang="en-US" sz="1900" dirty="0">
                <a:latin typeface="Century Gothic"/>
              </a:rPr>
              <a:t>SUV stands for Sports Utility Vehicle, a car similar to a minivan or a station wagon, but with a much tougher look and a design suited for off-road driving.</a:t>
            </a:r>
          </a:p>
          <a:p>
            <a:pPr marL="342900" marR="0" lvl="0" indent="-342900" algn="l" rtl="0">
              <a:spcBef>
                <a:spcPts val="0"/>
              </a:spcBef>
              <a:spcAft>
                <a:spcPts val="0"/>
              </a:spcAft>
              <a:buSzPts val="1900"/>
              <a:buFont typeface="Wingdings" panose="05000000000000000000" pitchFamily="2" charset="2"/>
              <a:buChar char="Ø"/>
            </a:pPr>
            <a:endParaRPr lang="en-IN" sz="1500" dirty="0">
              <a:latin typeface="Century Gothic"/>
              <a:ea typeface="Century Gothic"/>
              <a:cs typeface="Century Gothic"/>
              <a:sym typeface="Century Gothic"/>
            </a:endParaRPr>
          </a:p>
          <a:p>
            <a:pPr marL="342900" marR="0" lvl="0" indent="-342900" algn="l" rtl="0">
              <a:spcBef>
                <a:spcPts val="0"/>
              </a:spcBef>
              <a:spcAft>
                <a:spcPts val="0"/>
              </a:spcAft>
              <a:buSzPts val="1900"/>
              <a:buFont typeface="Wingdings" panose="05000000000000000000" pitchFamily="2" charset="2"/>
              <a:buChar char="Ø"/>
            </a:pPr>
            <a:r>
              <a:rPr lang="en-IN" sz="1900" dirty="0">
                <a:latin typeface="Century Gothic"/>
                <a:ea typeface="Century Gothic"/>
                <a:cs typeface="Century Gothic"/>
                <a:sym typeface="Century Gothic"/>
              </a:rPr>
              <a:t>Convertible ,MPV/MUV</a:t>
            </a:r>
            <a:r>
              <a:rPr lang="en-IN" sz="1900" b="0" i="0" u="none" strike="noStrike" cap="none" dirty="0">
                <a:latin typeface="Century Gothic"/>
                <a:ea typeface="Century Gothic"/>
                <a:cs typeface="Century Gothic"/>
                <a:sym typeface="Century Gothic"/>
              </a:rPr>
              <a:t>  models  have relatively lower counts in the dataset, with </a:t>
            </a:r>
            <a:r>
              <a:rPr lang="en-IN" sz="1900" dirty="0">
                <a:latin typeface="Century Gothic"/>
                <a:ea typeface="Century Gothic"/>
                <a:cs typeface="Century Gothic"/>
                <a:sym typeface="Century Gothic"/>
              </a:rPr>
              <a:t>Convertible</a:t>
            </a:r>
            <a:r>
              <a:rPr lang="en-IN" sz="1900" b="0" i="0" u="none" strike="noStrike" cap="none" dirty="0">
                <a:latin typeface="Century Gothic"/>
                <a:ea typeface="Century Gothic"/>
                <a:cs typeface="Century Gothic"/>
                <a:sym typeface="Century Gothic"/>
              </a:rPr>
              <a:t> at </a:t>
            </a:r>
            <a:r>
              <a:rPr lang="en-IN" sz="1900" dirty="0">
                <a:latin typeface="Century Gothic"/>
                <a:ea typeface="Century Gothic"/>
                <a:cs typeface="Century Gothic"/>
                <a:sym typeface="Century Gothic"/>
              </a:rPr>
              <a:t>0.46%</a:t>
            </a:r>
            <a:r>
              <a:rPr lang="en-IN" sz="1900" b="0" i="0" u="none" strike="noStrike" cap="none" dirty="0">
                <a:latin typeface="Century Gothic"/>
                <a:ea typeface="Century Gothic"/>
                <a:cs typeface="Century Gothic"/>
                <a:sym typeface="Century Gothic"/>
              </a:rPr>
              <a:t>, MPV/MUV at </a:t>
            </a:r>
            <a:r>
              <a:rPr lang="en-IN" sz="1900" dirty="0">
                <a:latin typeface="Century Gothic"/>
                <a:ea typeface="Century Gothic"/>
                <a:cs typeface="Century Gothic"/>
                <a:sym typeface="Century Gothic"/>
              </a:rPr>
              <a:t>0.77</a:t>
            </a:r>
            <a:r>
              <a:rPr lang="en-IN" sz="1900" b="0" i="0" u="none" strike="noStrike" cap="none" dirty="0">
                <a:latin typeface="Century Gothic"/>
                <a:ea typeface="Century Gothic"/>
                <a:cs typeface="Century Gothic"/>
                <a:sym typeface="Century Gothic"/>
              </a:rPr>
              <a:t>%, These could be less commonly used models in New Cars.</a:t>
            </a:r>
            <a:endParaRPr sz="1900" b="0" i="0" u="none" strike="noStrike" cap="none" dirty="0">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CF0F75F-FF7C-BC1D-0754-15A5C8C3DE36}"/>
              </a:ext>
            </a:extLst>
          </p:cNvPr>
          <p:cNvPicPr>
            <a:picLocks noChangeAspect="1"/>
          </p:cNvPicPr>
          <p:nvPr/>
        </p:nvPicPr>
        <p:blipFill>
          <a:blip r:embed="rId3"/>
          <a:stretch>
            <a:fillRect/>
          </a:stretch>
        </p:blipFill>
        <p:spPr>
          <a:xfrm>
            <a:off x="109820" y="3111260"/>
            <a:ext cx="5669878" cy="3468786"/>
          </a:xfrm>
          <a:prstGeom prst="rect">
            <a:avLst/>
          </a:prstGeom>
        </p:spPr>
      </p:pic>
      <p:pic>
        <p:nvPicPr>
          <p:cNvPr id="5" name="Picture 4">
            <a:extLst>
              <a:ext uri="{FF2B5EF4-FFF2-40B4-BE49-F238E27FC236}">
                <a16:creationId xmlns:a16="http://schemas.microsoft.com/office/drawing/2014/main" id="{F9F71D7F-1AA7-7662-A79C-829966146602}"/>
              </a:ext>
            </a:extLst>
          </p:cNvPr>
          <p:cNvPicPr>
            <a:picLocks noChangeAspect="1"/>
          </p:cNvPicPr>
          <p:nvPr/>
        </p:nvPicPr>
        <p:blipFill>
          <a:blip r:embed="rId4"/>
          <a:stretch>
            <a:fillRect/>
          </a:stretch>
        </p:blipFill>
        <p:spPr>
          <a:xfrm>
            <a:off x="6832121" y="2622176"/>
            <a:ext cx="4635262" cy="38016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p:nvPr/>
        </p:nvSpPr>
        <p:spPr>
          <a:xfrm>
            <a:off x="857885" y="253365"/>
            <a:ext cx="6966000" cy="583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3200"/>
              <a:buFont typeface="Trebuchet MS"/>
              <a:buNone/>
            </a:pPr>
            <a:endParaRPr sz="3200" b="1" i="0" u="none" strike="noStrike" cap="none">
              <a:solidFill>
                <a:srgbClr val="840F0E"/>
              </a:solidFill>
              <a:latin typeface="Times New Roman"/>
              <a:ea typeface="Times New Roman"/>
              <a:cs typeface="Times New Roman"/>
              <a:sym typeface="Times New Roman"/>
            </a:endParaRPr>
          </a:p>
        </p:txBody>
      </p:sp>
      <p:sp>
        <p:nvSpPr>
          <p:cNvPr id="249" name="Google Shape;249;p34"/>
          <p:cNvSpPr txBox="1"/>
          <p:nvPr/>
        </p:nvSpPr>
        <p:spPr>
          <a:xfrm>
            <a:off x="160013" y="87465"/>
            <a:ext cx="83616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WHICH </a:t>
            </a:r>
            <a:r>
              <a:rPr lang="en-IN" sz="2000" b="1" dirty="0">
                <a:solidFill>
                  <a:srgbClr val="C00000"/>
                </a:solidFill>
                <a:latin typeface="Century Gothic"/>
                <a:ea typeface="Century Gothic"/>
                <a:cs typeface="Century Gothic"/>
                <a:sym typeface="Century Gothic"/>
              </a:rPr>
              <a:t>BRAND TYPE</a:t>
            </a:r>
            <a:r>
              <a:rPr lang="en-IN" sz="2000" b="1" i="0" u="none" strike="noStrike" cap="none" dirty="0">
                <a:solidFill>
                  <a:srgbClr val="C00000"/>
                </a:solidFill>
                <a:latin typeface="Century Gothic"/>
                <a:ea typeface="Century Gothic"/>
                <a:cs typeface="Century Gothic"/>
                <a:sym typeface="Century Gothic"/>
              </a:rPr>
              <a:t> WAS HIGH</a:t>
            </a:r>
            <a:r>
              <a:rPr lang="en-IN" sz="2000" b="1" i="0" u="none" strike="noStrike" cap="none" dirty="0">
                <a:solidFill>
                  <a:srgbClr val="FFFF00"/>
                </a:solidFill>
                <a:latin typeface="Century Gothic"/>
                <a:ea typeface="Century Gothic"/>
                <a:cs typeface="Century Gothic"/>
                <a:sym typeface="Century Gothic"/>
              </a:rPr>
              <a:t> </a:t>
            </a:r>
            <a:r>
              <a:rPr lang="en-IN" sz="2000" b="1" i="0" u="none" strike="noStrike" cap="none" dirty="0">
                <a:solidFill>
                  <a:srgbClr val="C00000"/>
                </a:solidFill>
                <a:latin typeface="Century Gothic"/>
                <a:ea typeface="Century Gothic"/>
                <a:cs typeface="Century Gothic"/>
                <a:sym typeface="Century Gothic"/>
              </a:rPr>
              <a:t>:</a:t>
            </a:r>
            <a:endParaRPr sz="1800" b="0" i="0" u="none" strike="noStrike" cap="none" dirty="0">
              <a:solidFill>
                <a:srgbClr val="C00000"/>
              </a:solidFill>
              <a:latin typeface="Trebuchet MS"/>
              <a:ea typeface="Trebuchet MS"/>
              <a:cs typeface="Trebuchet MS"/>
              <a:sym typeface="Trebuchet MS"/>
            </a:endParaRPr>
          </a:p>
        </p:txBody>
      </p:sp>
      <p:sp>
        <p:nvSpPr>
          <p:cNvPr id="251" name="Google Shape;251;p34"/>
          <p:cNvSpPr txBox="1"/>
          <p:nvPr/>
        </p:nvSpPr>
        <p:spPr>
          <a:xfrm>
            <a:off x="460075" y="563592"/>
            <a:ext cx="10271186"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SzPts val="1800"/>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Su</a:t>
            </a:r>
            <a:r>
              <a:rPr lang="en-IN" dirty="0">
                <a:latin typeface="Century Gothic"/>
                <a:ea typeface="Century Gothic"/>
                <a:cs typeface="Century Gothic"/>
                <a:sym typeface="Century Gothic"/>
              </a:rPr>
              <a:t>zuki</a:t>
            </a:r>
            <a:r>
              <a:rPr lang="en-IN" sz="1800" b="0" i="0" u="none" strike="noStrike" cap="none" dirty="0">
                <a:latin typeface="Century Gothic"/>
                <a:ea typeface="Century Gothic"/>
                <a:cs typeface="Century Gothic"/>
                <a:sym typeface="Century Gothic"/>
              </a:rPr>
              <a:t>: The most common </a:t>
            </a:r>
            <a:r>
              <a:rPr lang="en-IN" dirty="0">
                <a:latin typeface="Century Gothic"/>
                <a:ea typeface="Century Gothic"/>
                <a:cs typeface="Century Gothic"/>
                <a:sym typeface="Century Gothic"/>
              </a:rPr>
              <a:t>Brand</a:t>
            </a:r>
            <a:r>
              <a:rPr lang="en-IN" sz="1800" b="0" i="0" u="none" strike="noStrike" cap="none" dirty="0">
                <a:latin typeface="Century Gothic"/>
                <a:ea typeface="Century Gothic"/>
                <a:cs typeface="Century Gothic"/>
                <a:sym typeface="Century Gothic"/>
              </a:rPr>
              <a:t> Type in the dataset is </a:t>
            </a:r>
            <a:r>
              <a:rPr lang="en-IN" dirty="0">
                <a:latin typeface="Century Gothic"/>
                <a:ea typeface="Century Gothic"/>
                <a:cs typeface="Century Gothic"/>
                <a:sym typeface="Century Gothic"/>
              </a:rPr>
              <a:t>Suzuki</a:t>
            </a:r>
            <a:r>
              <a:rPr lang="en-IN" sz="1800" b="0" i="0" u="none" strike="noStrike" cap="none" dirty="0">
                <a:latin typeface="Century Gothic"/>
                <a:ea typeface="Century Gothic"/>
                <a:cs typeface="Century Gothic"/>
                <a:sym typeface="Century Gothic"/>
              </a:rPr>
              <a:t>, with a count of 102.</a:t>
            </a:r>
          </a:p>
          <a:p>
            <a:pPr marL="285750" marR="0" lvl="0" indent="-285750" algn="l" rtl="0">
              <a:spcBef>
                <a:spcPts val="0"/>
              </a:spcBef>
              <a:spcAft>
                <a:spcPts val="0"/>
              </a:spcAft>
              <a:buSzPts val="1800"/>
              <a:buFont typeface="Wingdings" panose="05000000000000000000" pitchFamily="2" charset="2"/>
              <a:buChar char="Ø"/>
            </a:pPr>
            <a:r>
              <a:rPr lang="en-IN" dirty="0">
                <a:latin typeface="Century Gothic"/>
                <a:ea typeface="Trebuchet MS"/>
                <a:cs typeface="Trebuchet MS"/>
                <a:sym typeface="Century Gothic"/>
              </a:rPr>
              <a:t>i</a:t>
            </a:r>
            <a:r>
              <a:rPr lang="en-IN" sz="1800" b="0" i="0" u="none" strike="noStrike" cap="none" dirty="0">
                <a:latin typeface="Century Gothic"/>
                <a:ea typeface="Trebuchet MS"/>
                <a:cs typeface="Trebuchet MS"/>
                <a:sym typeface="Century Gothic"/>
              </a:rPr>
              <a:t>20,</a:t>
            </a:r>
            <a:r>
              <a:rPr lang="en-IN" dirty="0">
                <a:latin typeface="Century Gothic"/>
                <a:ea typeface="Trebuchet MS"/>
                <a:cs typeface="Trebuchet MS"/>
                <a:sym typeface="Century Gothic"/>
              </a:rPr>
              <a:t>ZS,Kodiaq,XUV400,Scorpio are the lower Brand types in the Dataset with count of 3 .</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FC12DF05-C09F-F375-1CF3-5DBF487154AE}"/>
              </a:ext>
            </a:extLst>
          </p:cNvPr>
          <p:cNvPicPr>
            <a:picLocks noChangeAspect="1"/>
          </p:cNvPicPr>
          <p:nvPr/>
        </p:nvPicPr>
        <p:blipFill>
          <a:blip r:embed="rId3"/>
          <a:stretch>
            <a:fillRect/>
          </a:stretch>
        </p:blipFill>
        <p:spPr>
          <a:xfrm>
            <a:off x="6067425" y="3412331"/>
            <a:ext cx="57150" cy="33338"/>
          </a:xfrm>
          <a:prstGeom prst="rect">
            <a:avLst/>
          </a:prstGeom>
        </p:spPr>
      </p:pic>
      <p:pic>
        <p:nvPicPr>
          <p:cNvPr id="5" name="Picture 4">
            <a:extLst>
              <a:ext uri="{FF2B5EF4-FFF2-40B4-BE49-F238E27FC236}">
                <a16:creationId xmlns:a16="http://schemas.microsoft.com/office/drawing/2014/main" id="{8EC0B6C7-06E8-74C9-D5CE-E45A8047F57F}"/>
              </a:ext>
            </a:extLst>
          </p:cNvPr>
          <p:cNvPicPr>
            <a:picLocks noChangeAspect="1"/>
          </p:cNvPicPr>
          <p:nvPr/>
        </p:nvPicPr>
        <p:blipFill>
          <a:blip r:embed="rId4"/>
          <a:stretch>
            <a:fillRect/>
          </a:stretch>
        </p:blipFill>
        <p:spPr>
          <a:xfrm>
            <a:off x="298590" y="1588466"/>
            <a:ext cx="11048070" cy="5158596"/>
          </a:xfrm>
          <a:prstGeom prst="rect">
            <a:avLst/>
          </a:prstGeom>
        </p:spPr>
      </p:pic>
      <p:pic>
        <p:nvPicPr>
          <p:cNvPr id="9" name="Picture 8">
            <a:extLst>
              <a:ext uri="{FF2B5EF4-FFF2-40B4-BE49-F238E27FC236}">
                <a16:creationId xmlns:a16="http://schemas.microsoft.com/office/drawing/2014/main" id="{43424B0E-4E2F-2629-B863-9AB4C0B14B08}"/>
              </a:ext>
            </a:extLst>
          </p:cNvPr>
          <p:cNvPicPr>
            <a:picLocks noChangeAspect="1"/>
          </p:cNvPicPr>
          <p:nvPr/>
        </p:nvPicPr>
        <p:blipFill>
          <a:blip r:embed="rId5"/>
          <a:stretch>
            <a:fillRect/>
          </a:stretch>
        </p:blipFill>
        <p:spPr>
          <a:xfrm>
            <a:off x="661999" y="1823049"/>
            <a:ext cx="10632854" cy="46904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p:nvPr/>
        </p:nvSpPr>
        <p:spPr>
          <a:xfrm>
            <a:off x="76200" y="167926"/>
            <a:ext cx="35744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DENSITY OF PRICE (LAKHS) :</a:t>
            </a:r>
            <a:endParaRPr sz="1800" b="0" i="0" u="none" strike="noStrike" cap="none" dirty="0">
              <a:solidFill>
                <a:schemeClr val="lt1"/>
              </a:solidFill>
              <a:latin typeface="Trebuchet MS"/>
              <a:ea typeface="Trebuchet MS"/>
              <a:cs typeface="Trebuchet MS"/>
              <a:sym typeface="Trebuchet MS"/>
            </a:endParaRPr>
          </a:p>
        </p:txBody>
      </p:sp>
      <p:sp>
        <p:nvSpPr>
          <p:cNvPr id="273" name="Google Shape;273;p37"/>
          <p:cNvSpPr txBox="1"/>
          <p:nvPr/>
        </p:nvSpPr>
        <p:spPr>
          <a:xfrm>
            <a:off x="76200" y="437074"/>
            <a:ext cx="11494698"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The above charts illustrate the density </a:t>
            </a:r>
            <a:r>
              <a:rPr lang="en-IN" dirty="0">
                <a:latin typeface="Century Gothic"/>
                <a:ea typeface="Century Gothic"/>
                <a:cs typeface="Century Gothic"/>
                <a:sym typeface="Century Gothic"/>
              </a:rPr>
              <a:t>Car</a:t>
            </a:r>
            <a:r>
              <a:rPr lang="en-IN" sz="1800" b="0" i="0" u="none" strike="noStrike" cap="none" dirty="0">
                <a:latin typeface="Century Gothic"/>
                <a:ea typeface="Century Gothic"/>
                <a:cs typeface="Century Gothic"/>
                <a:sym typeface="Century Gothic"/>
              </a:rPr>
              <a:t>s available from price range of Rs.</a:t>
            </a:r>
            <a:r>
              <a:rPr lang="en-IN" dirty="0">
                <a:latin typeface="Century Gothic"/>
                <a:ea typeface="Century Gothic"/>
                <a:cs typeface="Century Gothic"/>
                <a:sym typeface="Century Gothic"/>
              </a:rPr>
              <a:t>10L to 50L</a:t>
            </a:r>
            <a:r>
              <a:rPr lang="en-IN" sz="1800" b="0" i="0" u="none" strike="noStrike" cap="none" dirty="0">
                <a:latin typeface="Century Gothic"/>
                <a:ea typeface="Century Gothic"/>
                <a:cs typeface="Century Gothic"/>
                <a:sym typeface="Century Gothic"/>
              </a:rPr>
              <a:t>.</a:t>
            </a:r>
            <a:endParaRPr lang="en-IN" dirty="0">
              <a:sym typeface="Century Gothic"/>
            </a:endParaRPr>
          </a:p>
          <a:p>
            <a:pPr marL="285750" marR="0" lvl="0" indent="-285750" algn="l" rtl="0">
              <a:spcBef>
                <a:spcPts val="0"/>
              </a:spcBef>
              <a:spcAft>
                <a:spcPts val="0"/>
              </a:spcAft>
              <a:buFont typeface="Wingdings" panose="05000000000000000000" pitchFamily="2" charset="2"/>
              <a:buChar char="Ø"/>
            </a:pPr>
            <a:endParaRPr lang="en-IN" sz="1800" b="0" i="0" u="none" strike="noStrike" cap="none" dirty="0">
              <a:latin typeface="Century Gothic"/>
              <a:ea typeface="Century Gothic"/>
              <a:cs typeface="Century Gothic"/>
              <a:sym typeface="Century Gothic"/>
            </a:endParaRPr>
          </a:p>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The Histogram with KDE plot describes that majority of Cars are under the price range of Rs.10L to 20 L.</a:t>
            </a:r>
            <a:endParaRPr lang="en-IN" dirty="0">
              <a:sym typeface="Century Gothic"/>
            </a:endParaRPr>
          </a:p>
          <a:p>
            <a:pPr marL="285750" marR="0" lvl="0" indent="-285750" algn="l" rtl="0">
              <a:spcBef>
                <a:spcPts val="0"/>
              </a:spcBef>
              <a:spcAft>
                <a:spcPts val="0"/>
              </a:spcAft>
              <a:buFont typeface="Wingdings" panose="05000000000000000000" pitchFamily="2" charset="2"/>
              <a:buChar char="Ø"/>
            </a:pPr>
            <a:endParaRPr lang="en-IN" sz="1800" b="0" i="0" u="none" strike="noStrike" cap="none" dirty="0">
              <a:latin typeface="Century Gothic"/>
              <a:ea typeface="Century Gothic"/>
              <a:cs typeface="Century Gothic"/>
              <a:sym typeface="Century Gothic"/>
            </a:endParaRPr>
          </a:p>
          <a:p>
            <a:pPr marL="285750" marR="0" lvl="0" indent="-285750" algn="l" rtl="0">
              <a:spcBef>
                <a:spcPts val="0"/>
              </a:spcBef>
              <a:spcAft>
                <a:spcPts val="0"/>
              </a:spcAft>
              <a:buFont typeface="Wingdings" panose="05000000000000000000" pitchFamily="2" charset="2"/>
              <a:buChar char="Ø"/>
            </a:pPr>
            <a:r>
              <a:rPr lang="en-IN" sz="1800" b="0" i="0" u="none" strike="noStrike" cap="none" dirty="0">
                <a:latin typeface="Century Gothic"/>
                <a:ea typeface="Century Gothic"/>
                <a:cs typeface="Century Gothic"/>
                <a:sym typeface="Century Gothic"/>
              </a:rPr>
              <a:t>Box plot identifies the decline in the density of TVs which fall under Rs.10L to </a:t>
            </a:r>
            <a:r>
              <a:rPr lang="en-IN" dirty="0">
                <a:latin typeface="Century Gothic"/>
                <a:ea typeface="Century Gothic"/>
                <a:cs typeface="Century Gothic"/>
                <a:sym typeface="Century Gothic"/>
              </a:rPr>
              <a:t>20L</a:t>
            </a:r>
            <a:r>
              <a:rPr lang="en-IN" sz="1800" b="0" i="0" u="none" strike="noStrike" cap="none" dirty="0">
                <a:latin typeface="Century Gothic"/>
                <a:ea typeface="Century Gothic"/>
                <a:cs typeface="Century Gothic"/>
                <a:sym typeface="Century Gothic"/>
              </a:rPr>
              <a:t> category.</a:t>
            </a:r>
            <a:endParaRPr sz="1800" b="0" i="0" u="none" strike="noStrike" cap="none"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B27CE6C2-83C9-A693-D6F9-44465FEB526B}"/>
              </a:ext>
            </a:extLst>
          </p:cNvPr>
          <p:cNvPicPr>
            <a:picLocks noChangeAspect="1"/>
          </p:cNvPicPr>
          <p:nvPr/>
        </p:nvPicPr>
        <p:blipFill>
          <a:blip r:embed="rId3"/>
          <a:stretch>
            <a:fillRect/>
          </a:stretch>
        </p:blipFill>
        <p:spPr>
          <a:xfrm>
            <a:off x="242977" y="2337438"/>
            <a:ext cx="5275474" cy="4456153"/>
          </a:xfrm>
          <a:prstGeom prst="rect">
            <a:avLst/>
          </a:prstGeom>
        </p:spPr>
      </p:pic>
      <p:pic>
        <p:nvPicPr>
          <p:cNvPr id="5" name="Picture 4">
            <a:extLst>
              <a:ext uri="{FF2B5EF4-FFF2-40B4-BE49-F238E27FC236}">
                <a16:creationId xmlns:a16="http://schemas.microsoft.com/office/drawing/2014/main" id="{DDCD4721-D289-FB0C-E7AB-3F6EA4EBBE4B}"/>
              </a:ext>
            </a:extLst>
          </p:cNvPr>
          <p:cNvPicPr>
            <a:picLocks noChangeAspect="1"/>
          </p:cNvPicPr>
          <p:nvPr/>
        </p:nvPicPr>
        <p:blipFill>
          <a:blip r:embed="rId4"/>
          <a:stretch>
            <a:fillRect/>
          </a:stretch>
        </p:blipFill>
        <p:spPr>
          <a:xfrm>
            <a:off x="5893280" y="2468359"/>
            <a:ext cx="6055743" cy="41482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38"/>
          <p:cNvSpPr txBox="1"/>
          <p:nvPr/>
        </p:nvSpPr>
        <p:spPr>
          <a:xfrm>
            <a:off x="6902757" y="1127186"/>
            <a:ext cx="4945812" cy="3170068"/>
          </a:xfrm>
          <a:prstGeom prst="rect">
            <a:avLst/>
          </a:prstGeom>
          <a:noFill/>
          <a:ln>
            <a:noFill/>
          </a:ln>
        </p:spPr>
        <p:txBody>
          <a:bodyPr spcFirstLastPara="1" wrap="square" lIns="91425" tIns="91425" rIns="91425" bIns="91425" anchor="t" anchorCtr="0">
            <a:spAutoFit/>
          </a:bodyPr>
          <a:lstStyle/>
          <a:p>
            <a:pPr marL="412750" marR="0" lvl="0" indent="-285750" algn="l" rtl="0">
              <a:spcBef>
                <a:spcPts val="0"/>
              </a:spcBef>
              <a:spcAft>
                <a:spcPts val="0"/>
              </a:spcAft>
              <a:buSzPts val="1600"/>
              <a:buFont typeface="Wingdings" panose="05000000000000000000" pitchFamily="2" charset="2"/>
              <a:buChar char="Ø"/>
            </a:pPr>
            <a:r>
              <a:rPr lang="en-IN" sz="1600" b="0" i="0" u="none" strike="noStrike" cap="none" dirty="0">
                <a:latin typeface="Century Gothic"/>
                <a:ea typeface="Century Gothic"/>
                <a:cs typeface="Century Gothic"/>
                <a:sym typeface="Century Gothic"/>
              </a:rPr>
              <a:t>The </a:t>
            </a:r>
            <a:r>
              <a:rPr lang="en-IN" sz="1600" dirty="0">
                <a:latin typeface="Century Gothic"/>
                <a:ea typeface="Century Gothic"/>
                <a:cs typeface="Century Gothic"/>
                <a:sym typeface="Century Gothic"/>
              </a:rPr>
              <a:t>Grouped-</a:t>
            </a:r>
            <a:r>
              <a:rPr lang="en-IN" sz="1600" b="0" i="0" u="none" strike="noStrike" cap="none" dirty="0">
                <a:latin typeface="Century Gothic"/>
                <a:ea typeface="Century Gothic"/>
                <a:cs typeface="Century Gothic"/>
                <a:sym typeface="Century Gothic"/>
              </a:rPr>
              <a:t>bar graph illustrates the </a:t>
            </a:r>
            <a:r>
              <a:rPr lang="en-IN" sz="1600" dirty="0">
                <a:latin typeface="Century Gothic"/>
                <a:ea typeface="Century Gothic"/>
                <a:cs typeface="Century Gothic"/>
                <a:sym typeface="Century Gothic"/>
              </a:rPr>
              <a:t>Minimum, Maximum and Average Price’s</a:t>
            </a:r>
            <a:r>
              <a:rPr lang="en-IN" sz="1600" b="0" i="0" u="none" strike="noStrike" cap="none" dirty="0">
                <a:latin typeface="Century Gothic"/>
                <a:ea typeface="Century Gothic"/>
                <a:cs typeface="Century Gothic"/>
                <a:sym typeface="Century Gothic"/>
              </a:rPr>
              <a:t> </a:t>
            </a:r>
          </a:p>
          <a:p>
            <a:pPr marL="127000" marR="0" lvl="0" algn="l" rtl="0">
              <a:spcBef>
                <a:spcPts val="0"/>
              </a:spcBef>
              <a:spcAft>
                <a:spcPts val="0"/>
              </a:spcAft>
              <a:buSzPts val="1600"/>
            </a:pPr>
            <a:r>
              <a:rPr lang="en-IN" sz="1600" dirty="0">
                <a:latin typeface="Century Gothic"/>
                <a:ea typeface="Century Gothic"/>
                <a:cs typeface="Century Gothic"/>
                <a:sym typeface="Century Gothic"/>
              </a:rPr>
              <a:t>    of</a:t>
            </a:r>
            <a:r>
              <a:rPr lang="en-IN" sz="1600" b="0" i="0" u="none" strike="noStrike" cap="none" dirty="0">
                <a:latin typeface="Century Gothic"/>
                <a:ea typeface="Century Gothic"/>
                <a:cs typeface="Century Gothic"/>
                <a:sym typeface="Century Gothic"/>
              </a:rPr>
              <a:t> different </a:t>
            </a:r>
            <a:r>
              <a:rPr lang="en-IN" sz="1600" dirty="0">
                <a:latin typeface="Century Gothic"/>
                <a:ea typeface="Century Gothic"/>
                <a:cs typeface="Century Gothic"/>
                <a:sym typeface="Century Gothic"/>
              </a:rPr>
              <a:t>Car</a:t>
            </a:r>
            <a:r>
              <a:rPr lang="en-IN" sz="1600" b="0" i="0" u="none" strike="noStrike" cap="none" dirty="0">
                <a:latin typeface="Century Gothic"/>
                <a:ea typeface="Century Gothic"/>
                <a:cs typeface="Century Gothic"/>
                <a:sym typeface="Century Gothic"/>
              </a:rPr>
              <a:t> brands available on 		 </a:t>
            </a:r>
            <a:r>
              <a:rPr lang="en-IN" sz="1600" dirty="0">
                <a:latin typeface="Century Gothic"/>
                <a:ea typeface="Century Gothic"/>
                <a:cs typeface="Century Gothic"/>
                <a:sym typeface="Century Gothic"/>
              </a:rPr>
              <a:t>	</a:t>
            </a:r>
            <a:r>
              <a:rPr lang="en-IN" sz="1600" b="1" i="0" u="none" strike="noStrike" cap="none" dirty="0" err="1">
                <a:latin typeface="Century Gothic"/>
                <a:ea typeface="Century Gothic"/>
                <a:cs typeface="Century Gothic"/>
                <a:sym typeface="Century Gothic"/>
              </a:rPr>
              <a:t>A</a:t>
            </a:r>
            <a:r>
              <a:rPr lang="en-IN" sz="1600" b="1" dirty="0" err="1">
                <a:latin typeface="Century Gothic"/>
                <a:ea typeface="Century Gothic"/>
                <a:cs typeface="Century Gothic"/>
                <a:sym typeface="Century Gothic"/>
              </a:rPr>
              <a:t>cko</a:t>
            </a:r>
            <a:r>
              <a:rPr lang="en-IN" sz="1600" b="1" dirty="0">
                <a:latin typeface="Century Gothic"/>
                <a:ea typeface="Century Gothic"/>
                <a:cs typeface="Century Gothic"/>
                <a:sym typeface="Century Gothic"/>
              </a:rPr>
              <a:t>-Drive</a:t>
            </a:r>
            <a:r>
              <a:rPr lang="en-IN" sz="1600" b="0" i="0" u="none" strike="noStrike" cap="none" dirty="0">
                <a:latin typeface="Century Gothic"/>
                <a:ea typeface="Century Gothic"/>
                <a:cs typeface="Century Gothic"/>
                <a:sym typeface="Century Gothic"/>
              </a:rPr>
              <a:t>.</a:t>
            </a:r>
          </a:p>
          <a:p>
            <a:pPr marL="127000" marR="0" lvl="0" algn="l" rtl="0">
              <a:spcBef>
                <a:spcPts val="0"/>
              </a:spcBef>
              <a:spcAft>
                <a:spcPts val="0"/>
              </a:spcAft>
              <a:buSzPts val="1600"/>
            </a:pPr>
            <a:endParaRPr lang="en-IN" sz="1600" dirty="0">
              <a:latin typeface="Century Gothic"/>
              <a:ea typeface="Century Gothic"/>
              <a:cs typeface="Century Gothic"/>
              <a:sym typeface="Century Gothic"/>
            </a:endParaRPr>
          </a:p>
          <a:p>
            <a:pPr marL="127000" marR="0" lvl="0" algn="l" rtl="0">
              <a:spcBef>
                <a:spcPts val="0"/>
              </a:spcBef>
              <a:spcAft>
                <a:spcPts val="0"/>
              </a:spcAft>
              <a:buSzPts val="1600"/>
            </a:pPr>
            <a:r>
              <a:rPr lang="en-IN" sz="1600" b="0" i="0" u="none" strike="noStrike" cap="none" dirty="0">
                <a:latin typeface="Century Gothic"/>
                <a:ea typeface="Century Gothic"/>
                <a:cs typeface="Century Gothic"/>
                <a:sym typeface="Century Gothic"/>
              </a:rPr>
              <a:t>From the </a:t>
            </a:r>
            <a:r>
              <a:rPr lang="en-IN" sz="1600" dirty="0">
                <a:latin typeface="Century Gothic"/>
                <a:ea typeface="Century Gothic"/>
                <a:cs typeface="Century Gothic"/>
                <a:sym typeface="Century Gothic"/>
              </a:rPr>
              <a:t>graph </a:t>
            </a:r>
            <a:r>
              <a:rPr lang="en-IN" sz="1600" b="0" i="0" u="none" strike="noStrike" cap="none" dirty="0">
                <a:latin typeface="Century Gothic"/>
                <a:ea typeface="Century Gothic"/>
                <a:cs typeface="Century Gothic"/>
                <a:sym typeface="Century Gothic"/>
              </a:rPr>
              <a:t>, it can be seen that </a:t>
            </a:r>
            <a:endParaRPr lang="en-IN"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IN" sz="1600" b="1" dirty="0">
                <a:latin typeface="Century Gothic"/>
                <a:ea typeface="Century Gothic"/>
                <a:cs typeface="Century Gothic"/>
                <a:sym typeface="Century Gothic"/>
              </a:rPr>
              <a:t>MG</a:t>
            </a:r>
            <a:r>
              <a:rPr lang="en-IN" sz="1600" dirty="0">
                <a:latin typeface="Century Gothic"/>
                <a:ea typeface="Century Gothic"/>
                <a:cs typeface="Century Gothic"/>
                <a:sym typeface="Century Gothic"/>
              </a:rPr>
              <a:t> </a:t>
            </a:r>
            <a:r>
              <a:rPr lang="en-IN" sz="1600" b="1" dirty="0">
                <a:latin typeface="Century Gothic"/>
                <a:ea typeface="Century Gothic"/>
                <a:cs typeface="Century Gothic"/>
                <a:sym typeface="Century Gothic"/>
              </a:rPr>
              <a:t>Brand</a:t>
            </a:r>
            <a:r>
              <a:rPr lang="en-IN" sz="1600" dirty="0">
                <a:latin typeface="Century Gothic"/>
                <a:ea typeface="Century Gothic"/>
                <a:cs typeface="Century Gothic"/>
                <a:sym typeface="Century Gothic"/>
              </a:rPr>
              <a:t> have  maximum Price of 49,55 lakhs, Average Price of 23.3 lakhs and</a:t>
            </a:r>
          </a:p>
          <a:p>
            <a:pPr marL="412750" marR="0" lvl="0" indent="-285750" algn="l" rtl="0">
              <a:spcBef>
                <a:spcPts val="0"/>
              </a:spcBef>
              <a:spcAft>
                <a:spcPts val="0"/>
              </a:spcAft>
              <a:buSzPts val="1600"/>
              <a:buFont typeface="Wingdings" panose="05000000000000000000" pitchFamily="2" charset="2"/>
              <a:buChar char="Ø"/>
            </a:pPr>
            <a:r>
              <a:rPr lang="en-IN" sz="1600" b="1" dirty="0">
                <a:latin typeface="Century Gothic"/>
                <a:ea typeface="Century Gothic"/>
                <a:cs typeface="Century Gothic"/>
                <a:sym typeface="Century Gothic"/>
              </a:rPr>
              <a:t>Tata Brand </a:t>
            </a:r>
            <a:r>
              <a:rPr lang="en-IN" sz="1600" dirty="0">
                <a:latin typeface="Century Gothic"/>
                <a:ea typeface="Century Gothic"/>
                <a:cs typeface="Century Gothic"/>
                <a:sym typeface="Century Gothic"/>
              </a:rPr>
              <a:t>have lower price with minimum price of 6 lakhs</a:t>
            </a:r>
            <a:r>
              <a:rPr lang="en-IN" sz="1600" b="0" i="0" u="none" strike="noStrike" cap="none" dirty="0">
                <a:latin typeface="Century Gothic"/>
                <a:ea typeface="Century Gothic"/>
                <a:cs typeface="Century Gothic"/>
                <a:sym typeface="Century Gothic"/>
              </a:rPr>
              <a:t>.</a:t>
            </a:r>
            <a:endParaRPr lang="en-IN" sz="1600" dirty="0">
              <a:latin typeface="Century Gothic"/>
              <a:ea typeface="Century Gothic"/>
              <a:cs typeface="Century Gothic"/>
              <a:sym typeface="Century Gothic"/>
            </a:endParaRPr>
          </a:p>
          <a:p>
            <a:pPr marL="127000" marR="0" lvl="0" algn="l" rtl="0">
              <a:spcBef>
                <a:spcPts val="0"/>
              </a:spcBef>
              <a:spcAft>
                <a:spcPts val="0"/>
              </a:spcAft>
              <a:buSzPts val="1600"/>
            </a:pPr>
            <a:r>
              <a:rPr lang="en-IN" sz="1600" b="0" i="0" u="none" strike="noStrike" cap="none" dirty="0">
                <a:latin typeface="Century Gothic"/>
                <a:ea typeface="Century Gothic"/>
                <a:cs typeface="Century Gothic"/>
                <a:sym typeface="Century Gothic"/>
              </a:rPr>
              <a:t>.</a:t>
            </a:r>
            <a:endParaRPr sz="1600" b="0" i="0" u="none" strike="noStrike" cap="none" dirty="0">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48D406F-347D-268E-20FB-12ACA16ADF8C}"/>
              </a:ext>
            </a:extLst>
          </p:cNvPr>
          <p:cNvPicPr>
            <a:picLocks noChangeAspect="1"/>
          </p:cNvPicPr>
          <p:nvPr/>
        </p:nvPicPr>
        <p:blipFill>
          <a:blip r:embed="rId3"/>
          <a:stretch>
            <a:fillRect/>
          </a:stretch>
        </p:blipFill>
        <p:spPr>
          <a:xfrm>
            <a:off x="144613" y="701614"/>
            <a:ext cx="6758144" cy="5960858"/>
          </a:xfrm>
          <a:prstGeom prst="rect">
            <a:avLst/>
          </a:prstGeom>
        </p:spPr>
      </p:pic>
      <p:sp>
        <p:nvSpPr>
          <p:cNvPr id="4" name="Google Shape;272;p37">
            <a:extLst>
              <a:ext uri="{FF2B5EF4-FFF2-40B4-BE49-F238E27FC236}">
                <a16:creationId xmlns:a16="http://schemas.microsoft.com/office/drawing/2014/main" id="{E9196273-CC8B-8FE9-6C73-147DE1F04E98}"/>
              </a:ext>
            </a:extLst>
          </p:cNvPr>
          <p:cNvSpPr txBox="1"/>
          <p:nvPr/>
        </p:nvSpPr>
        <p:spPr>
          <a:xfrm>
            <a:off x="76200" y="167926"/>
            <a:ext cx="675814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dirty="0">
                <a:solidFill>
                  <a:srgbClr val="C00000"/>
                </a:solidFill>
                <a:latin typeface="Century Gothic"/>
                <a:ea typeface="Century Gothic"/>
                <a:cs typeface="Century Gothic"/>
                <a:sym typeface="Century Gothic"/>
              </a:rPr>
              <a:t>Brand wise Average, Minimum &amp; Maximum Prices</a:t>
            </a:r>
            <a:r>
              <a:rPr lang="en-IN" sz="2000" b="1" i="0" u="none" strike="noStrike" cap="none" dirty="0">
                <a:solidFill>
                  <a:srgbClr val="C00000"/>
                </a:solidFill>
                <a:latin typeface="Century Gothic"/>
                <a:ea typeface="Century Gothic"/>
                <a:cs typeface="Century Gothic"/>
                <a:sym typeface="Century Gothic"/>
              </a:rPr>
              <a:t> :</a:t>
            </a:r>
            <a:endParaRPr sz="1800" b="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p:nvPr/>
        </p:nvSpPr>
        <p:spPr>
          <a:xfrm>
            <a:off x="899800" y="1348575"/>
            <a:ext cx="10792800" cy="457044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Century Gothic"/>
                <a:ea typeface="Century Gothic"/>
                <a:cs typeface="Century Gothic"/>
                <a:sym typeface="Century Gothic"/>
              </a:rPr>
              <a:t>NAMES</a:t>
            </a:r>
            <a:r>
              <a:rPr lang="en-IN" sz="2400" b="1" i="0" u="none" strike="noStrike" cap="none" dirty="0">
                <a:solidFill>
                  <a:srgbClr val="C00000"/>
                </a:solidFill>
                <a:latin typeface="Times New Roman"/>
                <a:ea typeface="Times New Roman"/>
                <a:cs typeface="Times New Roman"/>
                <a:sym typeface="Times New Roman"/>
              </a:rPr>
              <a:t>:</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sz="2400" b="1" dirty="0">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Times New Roman"/>
              </a:rPr>
              <a:t>Pavankalyan</a:t>
            </a:r>
            <a:r>
              <a:rPr lang="en-IN" sz="2400" b="0" i="0" u="none" strike="noStrike" cap="none" dirty="0">
                <a:solidFill>
                  <a:schemeClr val="dk1"/>
                </a:solidFill>
                <a:latin typeface="Times New Roman"/>
                <a:ea typeface="Times New Roman"/>
                <a:cs typeface="Times New Roman"/>
                <a:sym typeface="Times New Roman"/>
              </a:rPr>
              <a:t> </a:t>
            </a:r>
            <a:r>
              <a:rPr lang="en-IN" sz="2400" b="1" dirty="0">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Times New Roman"/>
              </a:rPr>
              <a:t>Thatipamula </a:t>
            </a:r>
            <a:r>
              <a:rPr lang="en-IN"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(MBA)</a:t>
            </a:r>
          </a:p>
          <a:p>
            <a:pPr marL="0" marR="0" lvl="0" indent="0" algn="l" rtl="0">
              <a:spcBef>
                <a:spcPts val="0"/>
              </a:spcBef>
              <a:spcAft>
                <a:spcPts val="0"/>
              </a:spcAft>
              <a:buClr>
                <a:srgbClr val="C00000"/>
              </a:buClr>
              <a:buSzPts val="2400"/>
              <a:buFont typeface="Times New Roman"/>
              <a:buNone/>
            </a:pPr>
            <a:r>
              <a:rPr lang="en-IN"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		</a:t>
            </a:r>
            <a:r>
              <a:rPr lang="en-IN" sz="2400" b="1" dirty="0" err="1">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Century Gothic"/>
              </a:rPr>
              <a:t>ShivaSai</a:t>
            </a:r>
            <a:r>
              <a:rPr lang="en-IN" sz="2400" b="1" dirty="0">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Century Gothic"/>
              </a:rPr>
              <a:t> </a:t>
            </a:r>
            <a:r>
              <a:rPr lang="en-IN" sz="2400" b="1" dirty="0" err="1">
                <a:solidFill>
                  <a:schemeClr val="dk1"/>
                </a:solidFill>
                <a:latin typeface="Cascadia Mono Light" panose="020B0609020000020004" pitchFamily="49" charset="0"/>
                <a:ea typeface="Cascadia Mono Light" panose="020B0609020000020004" pitchFamily="49" charset="0"/>
                <a:cs typeface="Cascadia Mono Light" panose="020B0609020000020004" pitchFamily="49" charset="0"/>
                <a:sym typeface="Century Gothic"/>
              </a:rPr>
              <a:t>Yeligeti</a:t>
            </a:r>
            <a:r>
              <a:rPr lang="en-IN"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 (</a:t>
            </a:r>
            <a:r>
              <a:rPr lang="en-IN" sz="2400" b="1" dirty="0" err="1">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B.tech</a:t>
            </a:r>
            <a:r>
              <a:rPr lang="en-IN"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Century Gothic"/>
              </a:rPr>
              <a:t>)</a:t>
            </a:r>
            <a:endParaRPr sz="2400" b="1" dirty="0">
              <a:solidFill>
                <a:schemeClr val="dk1"/>
              </a:solidFill>
              <a:latin typeface="Times New Roman" panose="02020603050405020304" pitchFamily="18" charset="0"/>
              <a:ea typeface="Cascadia Mono Light" panose="020B0609020000020004" pitchFamily="49" charset="0"/>
              <a:cs typeface="Times New Roman" panose="02020603050405020304" pitchFamily="18" charset="0"/>
              <a:sym typeface="Trebuchet MS"/>
            </a:endParaRPr>
          </a:p>
          <a:p>
            <a:pPr marL="0" marR="0" lvl="0" indent="0" algn="l" rtl="0">
              <a:spcBef>
                <a:spcPts val="0"/>
              </a:spcBef>
              <a:spcAft>
                <a:spcPts val="0"/>
              </a:spcAft>
              <a:buClr>
                <a:schemeClr val="dk1"/>
              </a:buClr>
              <a:buSzPts val="2400"/>
              <a:buFont typeface="Times New Roman"/>
              <a:buNone/>
            </a:pPr>
            <a:r>
              <a:rPr lang="en-IN" sz="2400" b="1" i="0" u="none" strike="noStrike" cap="none" dirty="0">
                <a:solidFill>
                  <a:schemeClr val="dk1"/>
                </a:solidFill>
                <a:latin typeface="Times New Roman"/>
                <a:ea typeface="Times New Roman"/>
                <a:cs typeface="Times New Roman"/>
                <a:sym typeface="Times New Roman"/>
              </a:rPr>
              <a:t>	</a:t>
            </a:r>
            <a:r>
              <a:rPr lang="en-IN" sz="2400" b="1" dirty="0">
                <a:solidFill>
                  <a:schemeClr val="dk1"/>
                </a:solidFill>
                <a:latin typeface="Times New Roman"/>
                <a:ea typeface="Times New Roman"/>
                <a:cs typeface="Times New Roman"/>
                <a:sym typeface="Times New Roman"/>
              </a:rPr>
              <a:t>	</a:t>
            </a:r>
            <a:endParaRPr sz="2400" b="1" i="0" u="none" strike="noStrike" cap="none"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Century Gothic"/>
                <a:ea typeface="Century Gothic"/>
                <a:cs typeface="Century Gothic"/>
                <a:sym typeface="Century Gothic"/>
              </a:rPr>
              <a:t>WHY DO WE WANT TO LEARN DATA SCIENCE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		</a:t>
            </a:r>
            <a:r>
              <a:rPr lang="en-IN" sz="2400" b="0" i="0" u="none" strike="noStrike" cap="none" dirty="0">
                <a:latin typeface="Century Gothic"/>
                <a:ea typeface="Century Gothic"/>
                <a:cs typeface="Century Gothic"/>
                <a:sym typeface="Century Gothic"/>
              </a:rPr>
              <a:t>As Data Science is a board career path that is undergoing developments which promises </a:t>
            </a:r>
            <a:r>
              <a:rPr lang="en-IN" sz="2400" b="0" i="0" u="none" strike="noStrike" cap="none" dirty="0">
                <a:latin typeface="Century Gothic" panose="020B0502020202020204" pitchFamily="34" charset="0"/>
                <a:ea typeface="Century Gothic"/>
                <a:cs typeface="Century Gothic"/>
                <a:sym typeface="Century Gothic"/>
              </a:rPr>
              <a:t>abundant</a:t>
            </a:r>
            <a:r>
              <a:rPr lang="en-IN" sz="2400" b="0" i="0" u="none" strike="noStrike" cap="none" dirty="0">
                <a:latin typeface="Century Gothic"/>
                <a:ea typeface="Century Gothic"/>
                <a:cs typeface="Century Gothic"/>
                <a:sym typeface="Century Gothic"/>
              </a:rPr>
              <a:t> opportunities in the future.</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IN" sz="2400" b="1" i="0" u="none" strike="noStrike" cap="none" dirty="0">
                <a:solidFill>
                  <a:srgbClr val="C00000"/>
                </a:solidFill>
                <a:latin typeface="Times New Roman"/>
                <a:ea typeface="Times New Roman"/>
                <a:cs typeface="Times New Roman"/>
                <a:sym typeface="Times New Roman"/>
              </a:rPr>
              <a:t>EXPERIENCE :</a:t>
            </a:r>
            <a:r>
              <a:rPr lang="en-IN" sz="2400" b="1" i="0" u="none" strike="noStrike" cap="none" dirty="0">
                <a:solidFill>
                  <a:schemeClr val="lt1"/>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imes New Roman"/>
              <a:buNone/>
            </a:pPr>
            <a:r>
              <a:rPr lang="en-IN" sz="2400" b="1" i="0" u="none" strike="noStrike" cap="none" dirty="0">
                <a:solidFill>
                  <a:schemeClr val="lt1"/>
                </a:solidFill>
                <a:latin typeface="Times New Roman"/>
                <a:ea typeface="Times New Roman"/>
                <a:cs typeface="Times New Roman"/>
                <a:sym typeface="Times New Roman"/>
              </a:rPr>
              <a:t>			</a:t>
            </a:r>
            <a:r>
              <a:rPr lang="en-IN" sz="2700" b="0" i="0" u="none" strike="noStrike" cap="none" dirty="0">
                <a:solidFill>
                  <a:schemeClr val="dk1"/>
                </a:solidFill>
                <a:latin typeface="Times New Roman"/>
                <a:ea typeface="Times New Roman"/>
                <a:cs typeface="Times New Roman"/>
                <a:sym typeface="Times New Roman"/>
              </a:rPr>
              <a:t>Freshers</a:t>
            </a:r>
            <a:endParaRPr sz="1700" b="0" i="0" u="none" strike="noStrike" cap="none" dirty="0">
              <a:solidFill>
                <a:schemeClr val="lt1"/>
              </a:solidFill>
              <a:latin typeface="Trebuchet MS"/>
              <a:ea typeface="Trebuchet MS"/>
              <a:cs typeface="Trebuchet MS"/>
              <a:sym typeface="Trebuchet MS"/>
            </a:endParaRPr>
          </a:p>
        </p:txBody>
      </p:sp>
      <p:sp>
        <p:nvSpPr>
          <p:cNvPr id="154" name="Google Shape;154;p19"/>
          <p:cNvSpPr txBox="1"/>
          <p:nvPr/>
        </p:nvSpPr>
        <p:spPr>
          <a:xfrm>
            <a:off x="336451" y="152072"/>
            <a:ext cx="6099463" cy="48387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1" i="0" u="none" strike="noStrike" cap="none" dirty="0">
                <a:solidFill>
                  <a:srgbClr val="FF0000"/>
                </a:solidFill>
                <a:latin typeface="Century Gothic"/>
                <a:ea typeface="Century Gothic"/>
                <a:cs typeface="Century Gothic"/>
                <a:sym typeface="Century Gothic"/>
              </a:rPr>
              <a:t>ABOUT US :</a:t>
            </a:r>
            <a:endParaRPr sz="1800" b="1" i="0" u="none" strike="noStrike" cap="none" dirty="0">
              <a:solidFill>
                <a:srgbClr val="FF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p:nvPr/>
        </p:nvSpPr>
        <p:spPr>
          <a:xfrm>
            <a:off x="208664" y="541008"/>
            <a:ext cx="6876497" cy="1723518"/>
          </a:xfrm>
          <a:prstGeom prst="rect">
            <a:avLst/>
          </a:prstGeom>
          <a:noFill/>
          <a:ln>
            <a:noFill/>
          </a:ln>
        </p:spPr>
        <p:txBody>
          <a:bodyPr spcFirstLastPara="1" wrap="square" lIns="91425" tIns="91425" rIns="91425" bIns="91425" anchor="t" anchorCtr="0">
            <a:spAutoFit/>
          </a:bodyPr>
          <a:lstStyle/>
          <a:p>
            <a:pPr marL="406400" marR="0" lvl="0" indent="-285750" algn="l" rtl="0">
              <a:spcBef>
                <a:spcPts val="0"/>
              </a:spcBef>
              <a:spcAft>
                <a:spcPts val="0"/>
              </a:spcAft>
              <a:buSzPts val="1700"/>
              <a:buFont typeface="Wingdings" panose="05000000000000000000" pitchFamily="2" charset="2"/>
              <a:buChar char="Ø"/>
            </a:pPr>
            <a:r>
              <a:rPr lang="en-IN" sz="1700" b="0" i="0" u="none" strike="noStrike" cap="none" dirty="0">
                <a:latin typeface="Century Gothic"/>
                <a:ea typeface="Century Gothic"/>
                <a:cs typeface="Century Gothic"/>
                <a:sym typeface="Century Gothic"/>
              </a:rPr>
              <a:t>The above bar plot portrays the </a:t>
            </a:r>
            <a:r>
              <a:rPr lang="en-IN" sz="1700" b="1" i="0" u="none" strike="noStrike" cap="none" dirty="0">
                <a:latin typeface="Century Gothic"/>
                <a:ea typeface="Century Gothic"/>
                <a:cs typeface="Century Gothic"/>
                <a:sym typeface="Century Gothic"/>
              </a:rPr>
              <a:t>Fuel-types</a:t>
            </a:r>
            <a:r>
              <a:rPr lang="en-IN" sz="1700" b="0" i="0" u="none" strike="noStrike" cap="none" dirty="0">
                <a:latin typeface="Century Gothic"/>
                <a:ea typeface="Century Gothic"/>
                <a:cs typeface="Century Gothic"/>
                <a:sym typeface="Century Gothic"/>
              </a:rPr>
              <a:t>  based on their brands.</a:t>
            </a:r>
            <a:endParaRPr lang="en-IN" sz="1700" dirty="0">
              <a:latin typeface="Century Gothic"/>
              <a:ea typeface="Century Gothic"/>
              <a:cs typeface="Century Gothic"/>
              <a:sym typeface="Century Gothic"/>
            </a:endParaRPr>
          </a:p>
          <a:p>
            <a:pPr marL="120650" marR="0" lvl="0" algn="l" rtl="0">
              <a:spcBef>
                <a:spcPts val="0"/>
              </a:spcBef>
              <a:spcAft>
                <a:spcPts val="0"/>
              </a:spcAft>
              <a:buSzPts val="1700"/>
            </a:pPr>
            <a:r>
              <a:rPr lang="en-IN" sz="1700" b="0" i="0" u="none" strike="noStrike" cap="none" dirty="0">
                <a:latin typeface="Century Gothic"/>
                <a:ea typeface="Century Gothic"/>
                <a:cs typeface="Century Gothic"/>
                <a:sym typeface="Century Gothic"/>
              </a:rPr>
              <a:t>From the above bar graph</a:t>
            </a:r>
            <a:r>
              <a:rPr lang="en-IN" sz="1700" dirty="0">
                <a:latin typeface="Century Gothic"/>
                <a:ea typeface="Century Gothic"/>
                <a:cs typeface="Century Gothic"/>
                <a:sym typeface="Century Gothic"/>
              </a:rPr>
              <a:t>, </a:t>
            </a:r>
          </a:p>
          <a:p>
            <a:pPr marL="406400" marR="0" lvl="0" indent="-285750" algn="l" rtl="0">
              <a:spcBef>
                <a:spcPts val="0"/>
              </a:spcBef>
              <a:spcAft>
                <a:spcPts val="0"/>
              </a:spcAft>
              <a:buSzPts val="1700"/>
              <a:buFont typeface="Wingdings" panose="05000000000000000000" pitchFamily="2" charset="2"/>
              <a:buChar char="Ø"/>
            </a:pPr>
            <a:r>
              <a:rPr lang="en-IN" sz="1700" b="1" dirty="0">
                <a:latin typeface="Century Gothic"/>
                <a:ea typeface="Century Gothic"/>
                <a:cs typeface="Century Gothic"/>
                <a:sym typeface="Century Gothic"/>
              </a:rPr>
              <a:t>Tata Brand </a:t>
            </a:r>
            <a:r>
              <a:rPr lang="en-IN" sz="1700" dirty="0">
                <a:latin typeface="Century Gothic"/>
                <a:ea typeface="Century Gothic"/>
                <a:cs typeface="Century Gothic"/>
                <a:sym typeface="Century Gothic"/>
              </a:rPr>
              <a:t>have all FUEL-TYPES </a:t>
            </a:r>
            <a:r>
              <a:rPr lang="en-IN" sz="1700" dirty="0" err="1">
                <a:latin typeface="Century Gothic"/>
                <a:ea typeface="Century Gothic"/>
                <a:cs typeface="Century Gothic"/>
                <a:sym typeface="Century Gothic"/>
              </a:rPr>
              <a:t>i.e</a:t>
            </a:r>
            <a:r>
              <a:rPr lang="en-IN" sz="1700" dirty="0">
                <a:latin typeface="Century Gothic"/>
                <a:ea typeface="Century Gothic"/>
                <a:cs typeface="Century Gothic"/>
                <a:sym typeface="Century Gothic"/>
              </a:rPr>
              <a:t> </a:t>
            </a:r>
            <a:r>
              <a:rPr lang="en-IN" sz="1400" dirty="0">
                <a:latin typeface="Century Gothic"/>
                <a:ea typeface="Century Gothic"/>
                <a:cs typeface="Century Gothic"/>
                <a:sym typeface="Century Gothic"/>
              </a:rPr>
              <a:t>CNG,DIESEL,ELECTRIC,PETROL</a:t>
            </a:r>
            <a:endParaRPr lang="en-IN" sz="1400" b="1" dirty="0">
              <a:latin typeface="Century Gothic"/>
              <a:ea typeface="Century Gothic"/>
              <a:cs typeface="Century Gothic"/>
              <a:sym typeface="Century Gothic"/>
            </a:endParaRPr>
          </a:p>
          <a:p>
            <a:pPr marL="406400" marR="0" lvl="0" indent="-285750" algn="l" rtl="0">
              <a:spcBef>
                <a:spcPts val="0"/>
              </a:spcBef>
              <a:spcAft>
                <a:spcPts val="0"/>
              </a:spcAft>
              <a:buSzPts val="1700"/>
              <a:buFont typeface="Wingdings" panose="05000000000000000000" pitchFamily="2" charset="2"/>
              <a:buChar char="Ø"/>
            </a:pPr>
            <a:r>
              <a:rPr lang="en-IN" sz="1600" b="1" dirty="0">
                <a:latin typeface="Century Gothic"/>
                <a:ea typeface="Century Gothic"/>
                <a:cs typeface="Century Gothic"/>
                <a:sym typeface="Century Gothic"/>
              </a:rPr>
              <a:t>Honda, Nissan &amp; Skoda Brands </a:t>
            </a:r>
            <a:r>
              <a:rPr lang="en-IN" sz="1600" dirty="0">
                <a:latin typeface="Century Gothic"/>
                <a:ea typeface="Century Gothic"/>
                <a:cs typeface="Century Gothic"/>
                <a:sym typeface="Century Gothic"/>
              </a:rPr>
              <a:t>have only one FUEL-TYPES </a:t>
            </a:r>
            <a:r>
              <a:rPr lang="en-IN" sz="1600" dirty="0" err="1">
                <a:latin typeface="Century Gothic"/>
                <a:ea typeface="Century Gothic"/>
                <a:cs typeface="Century Gothic"/>
                <a:sym typeface="Century Gothic"/>
              </a:rPr>
              <a:t>i.e</a:t>
            </a:r>
            <a:r>
              <a:rPr lang="en-IN" sz="1600" dirty="0">
                <a:latin typeface="Century Gothic"/>
                <a:ea typeface="Century Gothic"/>
                <a:cs typeface="Century Gothic"/>
                <a:sym typeface="Century Gothic"/>
              </a:rPr>
              <a:t> PETROL</a:t>
            </a:r>
          </a:p>
        </p:txBody>
      </p:sp>
      <p:pic>
        <p:nvPicPr>
          <p:cNvPr id="3" name="Picture 2">
            <a:extLst>
              <a:ext uri="{FF2B5EF4-FFF2-40B4-BE49-F238E27FC236}">
                <a16:creationId xmlns:a16="http://schemas.microsoft.com/office/drawing/2014/main" id="{3FE526C7-99A4-660E-287E-80CF684EF8CC}"/>
              </a:ext>
            </a:extLst>
          </p:cNvPr>
          <p:cNvPicPr>
            <a:picLocks noChangeAspect="1"/>
          </p:cNvPicPr>
          <p:nvPr/>
        </p:nvPicPr>
        <p:blipFill>
          <a:blip r:embed="rId3"/>
          <a:stretch>
            <a:fillRect/>
          </a:stretch>
        </p:blipFill>
        <p:spPr>
          <a:xfrm>
            <a:off x="208664" y="2439247"/>
            <a:ext cx="5525027" cy="4277855"/>
          </a:xfrm>
          <a:prstGeom prst="rect">
            <a:avLst/>
          </a:prstGeom>
        </p:spPr>
      </p:pic>
      <p:pic>
        <p:nvPicPr>
          <p:cNvPr id="5" name="Picture 4">
            <a:extLst>
              <a:ext uri="{FF2B5EF4-FFF2-40B4-BE49-F238E27FC236}">
                <a16:creationId xmlns:a16="http://schemas.microsoft.com/office/drawing/2014/main" id="{96CE5EB4-E79D-49FE-094C-57B0C4328717}"/>
              </a:ext>
            </a:extLst>
          </p:cNvPr>
          <p:cNvPicPr>
            <a:picLocks noChangeAspect="1"/>
          </p:cNvPicPr>
          <p:nvPr/>
        </p:nvPicPr>
        <p:blipFill>
          <a:blip r:embed="rId4"/>
          <a:stretch>
            <a:fillRect/>
          </a:stretch>
        </p:blipFill>
        <p:spPr>
          <a:xfrm>
            <a:off x="7085161" y="208653"/>
            <a:ext cx="5056235" cy="3335365"/>
          </a:xfrm>
          <a:prstGeom prst="rect">
            <a:avLst/>
          </a:prstGeom>
        </p:spPr>
      </p:pic>
      <p:sp>
        <p:nvSpPr>
          <p:cNvPr id="11" name="Google Shape;272;p37">
            <a:extLst>
              <a:ext uri="{FF2B5EF4-FFF2-40B4-BE49-F238E27FC236}">
                <a16:creationId xmlns:a16="http://schemas.microsoft.com/office/drawing/2014/main" id="{8281C3F9-ED71-BAAB-88BB-8111CFDDCCEE}"/>
              </a:ext>
            </a:extLst>
          </p:cNvPr>
          <p:cNvSpPr txBox="1"/>
          <p:nvPr/>
        </p:nvSpPr>
        <p:spPr>
          <a:xfrm>
            <a:off x="208664" y="140898"/>
            <a:ext cx="35744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000"/>
              <a:buFont typeface="Century Gothic"/>
              <a:buNone/>
            </a:pPr>
            <a:r>
              <a:rPr lang="en-IN" sz="2000" b="1" i="0" u="none" strike="noStrike" cap="none" dirty="0">
                <a:solidFill>
                  <a:srgbClr val="C00000"/>
                </a:solidFill>
                <a:latin typeface="Century Gothic"/>
                <a:ea typeface="Century Gothic"/>
                <a:cs typeface="Century Gothic"/>
                <a:sym typeface="Century Gothic"/>
              </a:rPr>
              <a:t>DENSITY OF PRICE (LAKHS) :</a:t>
            </a:r>
            <a:endParaRPr sz="1800" b="0" i="0" u="none" strike="noStrike" cap="none" dirty="0">
              <a:solidFill>
                <a:schemeClr val="lt1"/>
              </a:solidFill>
              <a:latin typeface="Trebuchet MS"/>
              <a:ea typeface="Trebuchet MS"/>
              <a:cs typeface="Trebuchet MS"/>
              <a:sym typeface="Trebuchet MS"/>
            </a:endParaRPr>
          </a:p>
        </p:txBody>
      </p:sp>
      <p:sp>
        <p:nvSpPr>
          <p:cNvPr id="14" name="Google Shape;280;p38">
            <a:extLst>
              <a:ext uri="{FF2B5EF4-FFF2-40B4-BE49-F238E27FC236}">
                <a16:creationId xmlns:a16="http://schemas.microsoft.com/office/drawing/2014/main" id="{39EAE73D-A26C-696E-70CA-292E3061E02C}"/>
              </a:ext>
            </a:extLst>
          </p:cNvPr>
          <p:cNvSpPr txBox="1"/>
          <p:nvPr/>
        </p:nvSpPr>
        <p:spPr>
          <a:xfrm>
            <a:off x="6609459" y="3687932"/>
            <a:ext cx="4945812" cy="1661963"/>
          </a:xfrm>
          <a:prstGeom prst="rect">
            <a:avLst/>
          </a:prstGeom>
          <a:noFill/>
          <a:ln>
            <a:noFill/>
          </a:ln>
        </p:spPr>
        <p:txBody>
          <a:bodyPr spcFirstLastPara="1" wrap="square" lIns="91425" tIns="91425" rIns="91425" bIns="91425" anchor="t" anchorCtr="0">
            <a:spAutoFit/>
          </a:bodyPr>
          <a:lstStyle/>
          <a:p>
            <a:pPr marL="127000" marR="0" lvl="0" algn="l" rtl="0">
              <a:spcBef>
                <a:spcPts val="0"/>
              </a:spcBef>
              <a:spcAft>
                <a:spcPts val="0"/>
              </a:spcAft>
              <a:buSzPts val="1600"/>
            </a:pPr>
            <a:r>
              <a:rPr lang="en-IN" sz="1600" dirty="0">
                <a:latin typeface="Century Gothic"/>
                <a:ea typeface="Century Gothic"/>
                <a:cs typeface="Century Gothic"/>
                <a:sym typeface="Century Gothic"/>
              </a:rPr>
              <a:t>From Heatmap and Grouped-bar plots :</a:t>
            </a:r>
          </a:p>
          <a:p>
            <a:pPr marL="127000" marR="0" lvl="0" algn="l" rtl="0">
              <a:spcBef>
                <a:spcPts val="0"/>
              </a:spcBef>
              <a:spcAft>
                <a:spcPts val="0"/>
              </a:spcAft>
              <a:buSzPts val="1600"/>
            </a:pPr>
            <a:endParaRPr lang="en-IN"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US" sz="1600" dirty="0">
                <a:latin typeface="Century Gothic"/>
                <a:ea typeface="Century Gothic"/>
                <a:cs typeface="Century Gothic"/>
                <a:sym typeface="Century Gothic"/>
              </a:rPr>
              <a:t>Petrol Cars are most available cars in every Brand</a:t>
            </a:r>
            <a:r>
              <a:rPr lang="en-US" sz="1600" dirty="0">
                <a:solidFill>
                  <a:schemeClr val="lt1"/>
                </a:solidFill>
                <a:latin typeface="Century Gothic"/>
                <a:ea typeface="Century Gothic"/>
                <a:cs typeface="Century Gothic"/>
                <a:sym typeface="Century Gothic"/>
              </a:rPr>
              <a:t>.</a:t>
            </a:r>
            <a:endParaRPr lang="en-US" sz="1600" dirty="0">
              <a:latin typeface="Century Gothic"/>
              <a:ea typeface="Century Gothic"/>
              <a:cs typeface="Century Gothic"/>
              <a:sym typeface="Century Gothic"/>
            </a:endParaRPr>
          </a:p>
          <a:p>
            <a:pPr marL="412750" marR="0" lvl="0" indent="-285750" algn="l" rtl="0">
              <a:spcBef>
                <a:spcPts val="0"/>
              </a:spcBef>
              <a:spcAft>
                <a:spcPts val="0"/>
              </a:spcAft>
              <a:buSzPts val="1600"/>
              <a:buFont typeface="Wingdings" panose="05000000000000000000" pitchFamily="2" charset="2"/>
              <a:buChar char="Ø"/>
            </a:pPr>
            <a:r>
              <a:rPr lang="en-US" sz="1600" b="0" i="0" u="none" strike="noStrike" cap="none" dirty="0">
                <a:latin typeface="Century Gothic"/>
                <a:ea typeface="Century Gothic"/>
                <a:cs typeface="Century Gothic"/>
                <a:sym typeface="Century Gothic"/>
              </a:rPr>
              <a:t>Diesel </a:t>
            </a:r>
            <a:r>
              <a:rPr lang="en-US" sz="1600" dirty="0">
                <a:latin typeface="Century Gothic"/>
                <a:ea typeface="Century Gothic"/>
                <a:cs typeface="Century Gothic"/>
                <a:sym typeface="Century Gothic"/>
              </a:rPr>
              <a:t>Cars second most available cars and n</a:t>
            </a:r>
            <a:r>
              <a:rPr lang="en-US" sz="1600" b="0" i="0" u="none" strike="noStrike" cap="none" dirty="0">
                <a:latin typeface="Century Gothic"/>
                <a:ea typeface="Century Gothic"/>
                <a:cs typeface="Century Gothic"/>
                <a:sym typeface="Century Gothic"/>
              </a:rPr>
              <a:t>ext </a:t>
            </a:r>
            <a:r>
              <a:rPr lang="en-US" sz="1600" dirty="0">
                <a:latin typeface="Century Gothic"/>
                <a:ea typeface="Century Gothic"/>
                <a:cs typeface="Century Gothic"/>
                <a:sym typeface="Century Gothic"/>
              </a:rPr>
              <a:t>CNG and Electric cars.</a:t>
            </a:r>
            <a:endParaRPr sz="1600" b="0" i="0" u="none" strike="noStrike" cap="none" dirty="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title" idx="4294967295"/>
          </p:nvPr>
        </p:nvSpPr>
        <p:spPr>
          <a:xfrm>
            <a:off x="0" y="158750"/>
            <a:ext cx="8596313" cy="5270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0000"/>
              </a:buClr>
              <a:buSzPts val="2000"/>
              <a:buFont typeface="Trebuchet MS"/>
              <a:buNone/>
            </a:pPr>
            <a:r>
              <a:rPr lang="en-IN" sz="2000" dirty="0">
                <a:solidFill>
                  <a:srgbClr val="C00000"/>
                </a:solidFill>
              </a:rPr>
              <a:t>Violin Plot with Swarm Plot for Top 5 Brands :</a:t>
            </a:r>
            <a:endParaRPr sz="2000" dirty="0">
              <a:solidFill>
                <a:srgbClr val="C00000"/>
              </a:solidFill>
            </a:endParaRPr>
          </a:p>
        </p:txBody>
      </p:sp>
      <p:pic>
        <p:nvPicPr>
          <p:cNvPr id="292" name="Google Shape;292;p40"/>
          <p:cNvPicPr preferRelativeResize="0">
            <a:picLocks noGrp="1"/>
          </p:cNvPicPr>
          <p:nvPr>
            <p:ph sz="half" idx="4294967295"/>
          </p:nvPr>
        </p:nvPicPr>
        <p:blipFill rotWithShape="1">
          <a:blip r:embed="rId3">
            <a:alphaModFix/>
          </a:blip>
          <a:srcRect/>
          <a:stretch/>
        </p:blipFill>
        <p:spPr>
          <a:xfrm>
            <a:off x="0" y="2757488"/>
            <a:ext cx="5229225" cy="3995737"/>
          </a:xfrm>
          <a:prstGeom prst="rect">
            <a:avLst/>
          </a:prstGeom>
          <a:noFill/>
          <a:ln>
            <a:noFill/>
          </a:ln>
        </p:spPr>
      </p:pic>
      <p:pic>
        <p:nvPicPr>
          <p:cNvPr id="293" name="Google Shape;293;p40"/>
          <p:cNvPicPr preferRelativeResize="0">
            <a:picLocks noGrp="1"/>
          </p:cNvPicPr>
          <p:nvPr>
            <p:ph sz="half" idx="4294967295"/>
          </p:nvPr>
        </p:nvPicPr>
        <p:blipFill rotWithShape="1">
          <a:blip r:embed="rId4">
            <a:alphaModFix/>
          </a:blip>
          <a:srcRect/>
          <a:stretch/>
        </p:blipFill>
        <p:spPr>
          <a:xfrm>
            <a:off x="7318375" y="163513"/>
            <a:ext cx="4873625" cy="3995737"/>
          </a:xfrm>
          <a:prstGeom prst="rect">
            <a:avLst/>
          </a:prstGeom>
          <a:noFill/>
          <a:ln>
            <a:noFill/>
          </a:ln>
        </p:spPr>
      </p:pic>
      <p:sp>
        <p:nvSpPr>
          <p:cNvPr id="294" name="Google Shape;294;p40"/>
          <p:cNvSpPr txBox="1"/>
          <p:nvPr/>
        </p:nvSpPr>
        <p:spPr>
          <a:xfrm>
            <a:off x="77788" y="633725"/>
            <a:ext cx="7071427"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0" i="0" u="sng" strike="noStrike" cap="none" dirty="0">
                <a:latin typeface="Trebuchet MS"/>
                <a:ea typeface="Trebuchet MS"/>
                <a:cs typeface="Trebuchet MS"/>
                <a:sym typeface="Trebuchet MS"/>
              </a:rPr>
              <a:t>Insights</a:t>
            </a:r>
            <a:r>
              <a:rPr lang="en-IN" b="0" i="0" u="none" strike="noStrike" cap="none" dirty="0">
                <a:latin typeface="Trebuchet MS"/>
                <a:ea typeface="Trebuchet MS"/>
                <a:cs typeface="Trebuchet MS"/>
                <a:sym typeface="Trebuchet MS"/>
              </a:rPr>
              <a:t>:</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From below plot we can observe the swarm plot of top 5 brands present in our data frame with Prices.</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Almost all brands price are present in between 1L.</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The Samsung has available in all prices from low to high and little same as LG.</a:t>
            </a:r>
            <a:endParaRPr dirty="0"/>
          </a:p>
          <a:p>
            <a:pPr marL="285750" marR="0" lvl="0" indent="-285750" algn="l" rtl="0">
              <a:spcBef>
                <a:spcPts val="0"/>
              </a:spcBef>
              <a:spcAft>
                <a:spcPts val="0"/>
              </a:spcAft>
              <a:buClr>
                <a:schemeClr val="tx1"/>
              </a:buClr>
              <a:buSzPts val="1600"/>
              <a:buFont typeface="Wingdings" panose="05000000000000000000" pitchFamily="2" charset="2"/>
              <a:buChar char="Ø"/>
            </a:pPr>
            <a:r>
              <a:rPr lang="en-IN" sz="1600" dirty="0">
                <a:latin typeface="Trebuchet MS"/>
                <a:ea typeface="Trebuchet MS"/>
                <a:cs typeface="Trebuchet MS"/>
                <a:sym typeface="Trebuchet MS"/>
              </a:rPr>
              <a:t>The remaining brands are almost present in the 1L.</a:t>
            </a:r>
            <a:endParaRPr dirty="0"/>
          </a:p>
          <a:p>
            <a:pPr marL="285750" marR="0" lvl="0" indent="-171450" algn="l" rtl="0">
              <a:spcBef>
                <a:spcPts val="0"/>
              </a:spcBef>
              <a:spcAft>
                <a:spcPts val="0"/>
              </a:spcAft>
              <a:buClr>
                <a:schemeClr val="lt1"/>
              </a:buClr>
              <a:buSzPts val="1800"/>
              <a:buFont typeface="Noto Sans Symbols"/>
              <a:buNone/>
            </a:pPr>
            <a:endParaRPr sz="1800" dirty="0">
              <a:latin typeface="Trebuchet MS"/>
              <a:ea typeface="Trebuchet MS"/>
              <a:cs typeface="Trebuchet MS"/>
              <a:sym typeface="Trebuchet MS"/>
            </a:endParaRPr>
          </a:p>
        </p:txBody>
      </p:sp>
      <p:sp>
        <p:nvSpPr>
          <p:cNvPr id="295" name="Google Shape;295;p40"/>
          <p:cNvSpPr txBox="1"/>
          <p:nvPr/>
        </p:nvSpPr>
        <p:spPr>
          <a:xfrm>
            <a:off x="5682210" y="4380591"/>
            <a:ext cx="6615545"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latin typeface="Trebuchet MS"/>
                <a:ea typeface="Trebuchet MS"/>
                <a:cs typeface="Trebuchet MS"/>
                <a:sym typeface="Trebuchet MS"/>
              </a:rPr>
              <a:t>Insights</a:t>
            </a:r>
            <a:r>
              <a:rPr lang="en-IN" sz="1800" dirty="0">
                <a:latin typeface="Trebuchet MS"/>
                <a:ea typeface="Trebuchet MS"/>
                <a:cs typeface="Trebuchet MS"/>
                <a:sym typeface="Trebuchet MS"/>
              </a:rPr>
              <a:t>:</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We can observe the data that almost present in 1L.</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So, we can filter the data that the price in between 0 to 1L.</a:t>
            </a:r>
            <a:endParaRPr dirty="0"/>
          </a:p>
          <a:p>
            <a:pPr marL="285750" marR="0" lvl="0" indent="-285750" algn="l" rtl="0">
              <a:spcBef>
                <a:spcPts val="0"/>
              </a:spcBef>
              <a:spcAft>
                <a:spcPts val="0"/>
              </a:spcAft>
              <a:buClr>
                <a:schemeClr val="tx1"/>
              </a:buClr>
              <a:buSzPts val="1800"/>
              <a:buFont typeface="Wingdings" panose="05000000000000000000" pitchFamily="2" charset="2"/>
              <a:buChar char="Ø"/>
            </a:pPr>
            <a:r>
              <a:rPr lang="en-IN" sz="1800" dirty="0">
                <a:latin typeface="Trebuchet MS"/>
                <a:ea typeface="Trebuchet MS"/>
                <a:cs typeface="Trebuchet MS"/>
                <a:sym typeface="Trebuchet MS"/>
              </a:rPr>
              <a:t>We can observe the above plot that easily understand and clear when compare to the beside plot.</a:t>
            </a:r>
            <a:endParaRPr sz="1800" dirty="0">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1"/>
          <p:cNvPicPr preferRelativeResize="0"/>
          <p:nvPr/>
        </p:nvPicPr>
        <p:blipFill rotWithShape="1">
          <a:blip r:embed="rId3">
            <a:alphaModFix/>
          </a:blip>
          <a:srcRect/>
          <a:stretch/>
        </p:blipFill>
        <p:spPr>
          <a:xfrm>
            <a:off x="330877" y="335047"/>
            <a:ext cx="6418931" cy="6101687"/>
          </a:xfrm>
          <a:prstGeom prst="rect">
            <a:avLst/>
          </a:prstGeom>
          <a:noFill/>
          <a:ln>
            <a:noFill/>
          </a:ln>
        </p:spPr>
      </p:pic>
      <p:sp>
        <p:nvSpPr>
          <p:cNvPr id="301" name="Google Shape;301;p41"/>
          <p:cNvSpPr txBox="1"/>
          <p:nvPr/>
        </p:nvSpPr>
        <p:spPr>
          <a:xfrm>
            <a:off x="7404250" y="1054224"/>
            <a:ext cx="3854736" cy="4749551"/>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Clr>
                <a:schemeClr val="tx1"/>
              </a:buClr>
              <a:buSzPct val="90000"/>
              <a:buFont typeface="Wingdings" panose="05000000000000000000" pitchFamily="2" charset="2"/>
              <a:buChar char="Ø"/>
            </a:pPr>
            <a:r>
              <a:rPr lang="en-IN" sz="2000" dirty="0">
                <a:latin typeface="Times New Roman"/>
                <a:ea typeface="Times New Roman"/>
                <a:cs typeface="Times New Roman"/>
                <a:sym typeface="Times New Roman"/>
              </a:rPr>
              <a:t>This above graph is a joint plot between price of TV offered and original price it actually costs.</a:t>
            </a:r>
            <a:endParaRPr sz="2000" dirty="0">
              <a:latin typeface="Times New Roman"/>
              <a:ea typeface="Times New Roman"/>
              <a:cs typeface="Times New Roman"/>
              <a:sym typeface="Times New Roman"/>
            </a:endParaRPr>
          </a:p>
          <a:p>
            <a:pPr marL="419100" lvl="0" indent="-342900" algn="l" rtl="0">
              <a:spcBef>
                <a:spcPts val="0"/>
              </a:spcBef>
              <a:spcAft>
                <a:spcPts val="0"/>
              </a:spcAft>
              <a:buClr>
                <a:schemeClr val="tx1"/>
              </a:buClr>
              <a:buSzPct val="90000"/>
              <a:buFont typeface="Wingdings" panose="05000000000000000000" pitchFamily="2" charset="2"/>
              <a:buChar char="Ø"/>
            </a:pPr>
            <a:r>
              <a:rPr lang="en-IN" sz="2000" dirty="0">
                <a:latin typeface="Times New Roman"/>
                <a:ea typeface="Times New Roman"/>
                <a:cs typeface="Times New Roman"/>
                <a:sym typeface="Times New Roman"/>
              </a:rPr>
              <a:t>It shows that between maximum price range is in between Rs.1000-2,00,000. Price of TV offered is almost same as original price.</a:t>
            </a:r>
            <a:endParaRPr lang="en-US"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US" sz="2000" dirty="0">
                <a:latin typeface="Times New Roman"/>
                <a:ea typeface="Times New Roman"/>
                <a:cs typeface="Times New Roman"/>
                <a:sym typeface="Times New Roman"/>
              </a:rPr>
              <a:t>But, the TV which are high-priced do vary from original price, </a:t>
            </a:r>
            <a:r>
              <a:rPr lang="en-US" sz="2000" dirty="0" err="1">
                <a:latin typeface="Times New Roman"/>
                <a:ea typeface="Times New Roman"/>
                <a:cs typeface="Times New Roman"/>
                <a:sym typeface="Times New Roman"/>
              </a:rPr>
              <a:t>i.e</a:t>
            </a:r>
            <a:r>
              <a:rPr lang="en-US" sz="2000" dirty="0">
                <a:latin typeface="Times New Roman"/>
                <a:ea typeface="Times New Roman"/>
                <a:cs typeface="Times New Roman"/>
                <a:sym typeface="Times New Roman"/>
              </a:rPr>
              <a:t> good amount of offer has been given to high-priced TVs. </a:t>
            </a:r>
          </a:p>
          <a:p>
            <a:pPr marL="0" lvl="0" indent="0" algn="l"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2"/>
          <p:cNvPicPr preferRelativeResize="0"/>
          <p:nvPr/>
        </p:nvPicPr>
        <p:blipFill rotWithShape="1">
          <a:blip r:embed="rId3">
            <a:alphaModFix/>
          </a:blip>
          <a:srcRect/>
          <a:stretch/>
        </p:blipFill>
        <p:spPr>
          <a:xfrm>
            <a:off x="326895" y="420349"/>
            <a:ext cx="5572125" cy="5867400"/>
          </a:xfrm>
          <a:prstGeom prst="rect">
            <a:avLst/>
          </a:prstGeom>
          <a:noFill/>
          <a:ln>
            <a:noFill/>
          </a:ln>
        </p:spPr>
      </p:pic>
      <p:sp>
        <p:nvSpPr>
          <p:cNvPr id="307" name="Google Shape;307;p42"/>
          <p:cNvSpPr txBox="1"/>
          <p:nvPr/>
        </p:nvSpPr>
        <p:spPr>
          <a:xfrm>
            <a:off x="6582498" y="1830186"/>
            <a:ext cx="4995900" cy="2646848"/>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This above graph is a joint plot between price of TV and %discount given of what it actually costs.</a:t>
            </a:r>
            <a:endParaRPr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It shows that after majority of the TVs are given discount of 10-70%, price range became Rs.1000-2,00,000</a:t>
            </a:r>
            <a:endParaRPr sz="2000" dirty="0">
              <a:latin typeface="Times New Roman"/>
              <a:ea typeface="Times New Roman"/>
              <a:cs typeface="Times New Roman"/>
              <a:sym typeface="Times New Roman"/>
            </a:endParaRPr>
          </a:p>
          <a:p>
            <a:pPr marL="457200" lvl="0" indent="-342900" algn="l" rtl="0">
              <a:spcBef>
                <a:spcPts val="0"/>
              </a:spcBef>
              <a:spcAft>
                <a:spcPts val="0"/>
              </a:spcAft>
              <a:buClr>
                <a:schemeClr val="tx1"/>
              </a:buClr>
              <a:buSzPts val="1800"/>
              <a:buFont typeface="Wingdings" panose="05000000000000000000" pitchFamily="2" charset="2"/>
              <a:buChar char="Ø"/>
            </a:pPr>
            <a:r>
              <a:rPr lang="en-IN" sz="2000" dirty="0">
                <a:latin typeface="Times New Roman"/>
                <a:ea typeface="Times New Roman"/>
                <a:cs typeface="Times New Roman"/>
                <a:sym typeface="Times New Roman"/>
              </a:rPr>
              <a:t>The TVs which are high-priced are given good discount of 40-70%</a:t>
            </a:r>
            <a:endParaRPr sz="2000" dirty="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p:nvPr/>
        </p:nvSpPr>
        <p:spPr>
          <a:xfrm>
            <a:off x="365766" y="187984"/>
            <a:ext cx="352692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3200"/>
              <a:buFont typeface="Times New Roman"/>
              <a:buNone/>
            </a:pPr>
            <a:r>
              <a:rPr lang="en-IN" sz="3200" b="1">
                <a:solidFill>
                  <a:srgbClr val="C00000"/>
                </a:solidFill>
                <a:latin typeface="Times New Roman"/>
                <a:ea typeface="Times New Roman"/>
                <a:cs typeface="Times New Roman"/>
                <a:sym typeface="Times New Roman"/>
              </a:rPr>
              <a:t>CORRELATION: </a:t>
            </a:r>
            <a:endParaRPr sz="1800">
              <a:solidFill>
                <a:schemeClr val="lt1"/>
              </a:solidFill>
              <a:latin typeface="Trebuchet MS"/>
              <a:ea typeface="Trebuchet MS"/>
              <a:cs typeface="Trebuchet MS"/>
              <a:sym typeface="Trebuchet MS"/>
            </a:endParaRPr>
          </a:p>
        </p:txBody>
      </p:sp>
      <p:sp>
        <p:nvSpPr>
          <p:cNvPr id="313" name="Google Shape;313;p43"/>
          <p:cNvSpPr/>
          <p:nvPr/>
        </p:nvSpPr>
        <p:spPr>
          <a:xfrm>
            <a:off x="7596042" y="1751508"/>
            <a:ext cx="4252500" cy="2308200"/>
          </a:xfrm>
          <a:prstGeom prst="rect">
            <a:avLst/>
          </a:prstGeom>
          <a:noFill/>
          <a:ln>
            <a:noFill/>
          </a:ln>
        </p:spPr>
        <p:txBody>
          <a:bodyPr spcFirstLastPara="1" wrap="square" lIns="91425" tIns="45700" rIns="91425" bIns="45700" anchor="t" anchorCtr="0">
            <a:noAutofit/>
          </a:bodyPr>
          <a:lstStyle/>
          <a:p>
            <a:pPr marL="419100" marR="0" lvl="0" indent="-342900" algn="l" rtl="0">
              <a:spcBef>
                <a:spcPts val="0"/>
              </a:spcBef>
              <a:spcAft>
                <a:spcPts val="0"/>
              </a:spcAft>
              <a:buSzPts val="2400"/>
              <a:buFont typeface="Wingdings" panose="05000000000000000000" pitchFamily="2" charset="2"/>
              <a:buChar char="Ø"/>
            </a:pPr>
            <a:r>
              <a:rPr lang="en-IN" sz="2400" dirty="0">
                <a:latin typeface="Century Gothic"/>
                <a:ea typeface="Century Gothic"/>
                <a:cs typeface="Century Gothic"/>
                <a:sym typeface="Century Gothic"/>
              </a:rPr>
              <a:t>From the above plot, we can observe that Display_size(inch)and Price are mostly positive correlated means if Display_size(inch) is increased the price is also increased and there are no negatively correlated variables.</a:t>
            </a:r>
            <a:endParaRPr sz="2400" dirty="0">
              <a:latin typeface="Century Gothic"/>
              <a:ea typeface="Century Gothic"/>
              <a:cs typeface="Century Gothic"/>
              <a:sym typeface="Century Gothic"/>
            </a:endParaRPr>
          </a:p>
        </p:txBody>
      </p:sp>
      <p:pic>
        <p:nvPicPr>
          <p:cNvPr id="314" name="Google Shape;314;p43"/>
          <p:cNvPicPr preferRelativeResize="0"/>
          <p:nvPr/>
        </p:nvPicPr>
        <p:blipFill rotWithShape="1">
          <a:blip r:embed="rId3">
            <a:alphaModFix/>
          </a:blip>
          <a:srcRect/>
          <a:stretch/>
        </p:blipFill>
        <p:spPr>
          <a:xfrm>
            <a:off x="1001856" y="1228292"/>
            <a:ext cx="5962650" cy="503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4"/>
          <p:cNvPicPr preferRelativeResize="0"/>
          <p:nvPr/>
        </p:nvPicPr>
        <p:blipFill rotWithShape="1">
          <a:blip r:embed="rId3">
            <a:alphaModFix/>
          </a:blip>
          <a:srcRect/>
          <a:stretch/>
        </p:blipFill>
        <p:spPr>
          <a:xfrm>
            <a:off x="322835" y="592736"/>
            <a:ext cx="5610225" cy="5867400"/>
          </a:xfrm>
          <a:prstGeom prst="rect">
            <a:avLst/>
          </a:prstGeom>
          <a:noFill/>
          <a:ln>
            <a:noFill/>
          </a:ln>
        </p:spPr>
      </p:pic>
      <p:sp>
        <p:nvSpPr>
          <p:cNvPr id="320" name="Google Shape;320;p44"/>
          <p:cNvSpPr txBox="1"/>
          <p:nvPr/>
        </p:nvSpPr>
        <p:spPr>
          <a:xfrm>
            <a:off x="6748600" y="1005425"/>
            <a:ext cx="4852500" cy="5170616"/>
          </a:xfrm>
          <a:prstGeom prst="rect">
            <a:avLst/>
          </a:prstGeom>
          <a:noFill/>
          <a:ln>
            <a:noFill/>
          </a:ln>
        </p:spPr>
        <p:txBody>
          <a:bodyPr spcFirstLastPara="1" wrap="square" lIns="91425" tIns="91425" rIns="91425" bIns="91425" anchor="t" anchorCtr="0">
            <a:spAutoFit/>
          </a:bodyPr>
          <a:lstStyle/>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The graph illustrates the rating made by the consumers to different smart TV based on price of TVs available on Flipkart.</a:t>
            </a:r>
          </a:p>
          <a:p>
            <a:pPr marL="558800" lvl="0" indent="-457200" algn="l" rtl="0">
              <a:spcBef>
                <a:spcPts val="0"/>
              </a:spcBef>
              <a:spcAft>
                <a:spcPts val="0"/>
              </a:spcAft>
              <a:buSzPts val="2000"/>
              <a:buFont typeface="Wingdings" panose="05000000000000000000" pitchFamily="2" charset="2"/>
              <a:buChar char="Ø"/>
            </a:pPr>
            <a:endParaRPr lang="en-IN" sz="2700" dirty="0">
              <a:latin typeface="Times New Roman"/>
              <a:ea typeface="Times New Roman"/>
              <a:cs typeface="Times New Roman"/>
              <a:sym typeface="Times New Roman"/>
            </a:endParaRPr>
          </a:p>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From the above data, it can be seen that TVs under price range of Rs.0 to 200000 are rated high, which shows that customers favour this price range more than others.</a:t>
            </a:r>
            <a:endParaRPr sz="2700" dirty="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5"/>
          <p:cNvPicPr preferRelativeResize="0"/>
          <p:nvPr/>
        </p:nvPicPr>
        <p:blipFill rotWithShape="1">
          <a:blip r:embed="rId3">
            <a:alphaModFix/>
          </a:blip>
          <a:srcRect/>
          <a:stretch/>
        </p:blipFill>
        <p:spPr>
          <a:xfrm>
            <a:off x="379361" y="547766"/>
            <a:ext cx="5572125" cy="5867400"/>
          </a:xfrm>
          <a:prstGeom prst="rect">
            <a:avLst/>
          </a:prstGeom>
          <a:noFill/>
          <a:ln>
            <a:noFill/>
          </a:ln>
        </p:spPr>
      </p:pic>
      <p:sp>
        <p:nvSpPr>
          <p:cNvPr id="326" name="Google Shape;326;p45"/>
          <p:cNvSpPr txBox="1"/>
          <p:nvPr/>
        </p:nvSpPr>
        <p:spPr>
          <a:xfrm>
            <a:off x="6535725" y="1199700"/>
            <a:ext cx="5103300" cy="3924121"/>
          </a:xfrm>
          <a:prstGeom prst="rect">
            <a:avLst/>
          </a:prstGeom>
          <a:noFill/>
          <a:ln>
            <a:noFill/>
          </a:ln>
        </p:spPr>
        <p:txBody>
          <a:bodyPr spcFirstLastPara="1" wrap="square" lIns="91425" tIns="91425" rIns="91425" bIns="91425" anchor="t" anchorCtr="0">
            <a:spAutoFit/>
          </a:bodyPr>
          <a:lstStyle/>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The graph illustrates the rating made by the consumers to different smart TV based on price of TVs available on Flipkart.</a:t>
            </a:r>
          </a:p>
          <a:p>
            <a:pPr marL="558800" lvl="0" indent="-457200" algn="l" rtl="0">
              <a:spcBef>
                <a:spcPts val="0"/>
              </a:spcBef>
              <a:spcAft>
                <a:spcPts val="0"/>
              </a:spcAft>
              <a:buSzPts val="2000"/>
              <a:buFont typeface="Wingdings" panose="05000000000000000000" pitchFamily="2" charset="2"/>
              <a:buChar char="Ø"/>
            </a:pPr>
            <a:r>
              <a:rPr lang="en-IN" sz="2700" dirty="0">
                <a:latin typeface="Times New Roman"/>
                <a:ea typeface="Times New Roman"/>
                <a:cs typeface="Times New Roman"/>
                <a:sym typeface="Times New Roman"/>
              </a:rPr>
              <a:t>From the above data, it can be seen that TVs with display size of 15-80 inch fall under price range of Rs.0 to 500000. </a:t>
            </a:r>
            <a:endParaRPr dirty="0">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6"/>
          <p:cNvPicPr preferRelativeResize="0"/>
          <p:nvPr/>
        </p:nvPicPr>
        <p:blipFill rotWithShape="1">
          <a:blip r:embed="rId3">
            <a:alphaModFix/>
          </a:blip>
          <a:srcRect/>
          <a:stretch/>
        </p:blipFill>
        <p:spPr>
          <a:xfrm>
            <a:off x="1151916" y="787348"/>
            <a:ext cx="9356756" cy="5925179"/>
          </a:xfrm>
          <a:prstGeom prst="rect">
            <a:avLst/>
          </a:prstGeom>
          <a:noFill/>
          <a:ln>
            <a:noFill/>
          </a:ln>
        </p:spPr>
      </p:pic>
      <p:sp>
        <p:nvSpPr>
          <p:cNvPr id="2" name="Title 1">
            <a:extLst>
              <a:ext uri="{FF2B5EF4-FFF2-40B4-BE49-F238E27FC236}">
                <a16:creationId xmlns:a16="http://schemas.microsoft.com/office/drawing/2014/main" id="{EBA04CF1-E70A-95F6-8A85-4066B7290709}"/>
              </a:ext>
            </a:extLst>
          </p:cNvPr>
          <p:cNvSpPr>
            <a:spLocks noGrp="1"/>
          </p:cNvSpPr>
          <p:nvPr>
            <p:ph type="title" idx="4294967295"/>
          </p:nvPr>
        </p:nvSpPr>
        <p:spPr>
          <a:xfrm>
            <a:off x="0" y="146050"/>
            <a:ext cx="11637963" cy="525463"/>
          </a:xfrm>
        </p:spPr>
        <p:txBody>
          <a:bodyPr>
            <a:normAutofit fontScale="90000"/>
          </a:bodyPr>
          <a:lstStyle/>
          <a:p>
            <a:pPr algn="ctr"/>
            <a:r>
              <a:rPr lang="en-US" dirty="0">
                <a:solidFill>
                  <a:srgbClr val="C00000"/>
                </a:solidFill>
              </a:rPr>
              <a:t>PAIR PLOT – BI  VARIENT ANALYSIS :</a:t>
            </a:r>
            <a:endParaRPr lang="en-IN" dirty="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p:nvPr/>
        </p:nvSpPr>
        <p:spPr>
          <a:xfrm>
            <a:off x="898470" y="455383"/>
            <a:ext cx="10134900" cy="49859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IN" sz="2400" dirty="0">
                <a:latin typeface="Times New Roman"/>
                <a:ea typeface="Times New Roman"/>
                <a:cs typeface="Times New Roman"/>
                <a:sym typeface="Times New Roman"/>
              </a:rPr>
              <a:t>From the EDA and Data Visualization the following conclusions can be drawn :</a:t>
            </a:r>
          </a:p>
          <a:p>
            <a:pPr marL="0" lvl="0" indent="0" algn="l" rtl="0">
              <a:spcBef>
                <a:spcPts val="0"/>
              </a:spcBef>
              <a:spcAft>
                <a:spcPts val="0"/>
              </a:spcAft>
              <a:buClr>
                <a:schemeClr val="dk1"/>
              </a:buClr>
              <a:buSzPts val="1100"/>
              <a:buFont typeface="Arial"/>
              <a:buNone/>
            </a:pPr>
            <a:endParaRPr lang="en-IN" sz="2400" dirty="0">
              <a:latin typeface="Times New Roman"/>
              <a:ea typeface="Times New Roman"/>
              <a:cs typeface="Times New Roman"/>
              <a:sym typeface="Times New Roman"/>
            </a:endParaRP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Sansui Brand smart TV has the highest count in market.</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Android: The most common operating system in the dataset is Android with a count of 563. This suggests that a significant number of smart TVs in the dataset are running on the Android operating system.</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The most common display model in the dataset is Ultra HD, with a count of 40.6%. </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TVs with display size near to 70-80 inches range are quite less in number whereas 40-60 inches TVs are marketed more on the website.</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Majority of TVs are under the price range of Rs.1000-20,0000.</a:t>
            </a:r>
          </a:p>
          <a:p>
            <a:pPr marL="800100" lvl="1" indent="-342900">
              <a:buClr>
                <a:schemeClr val="dk1"/>
              </a:buClr>
              <a:buSzPct val="100000"/>
              <a:buFont typeface="Wingdings" panose="05000000000000000000" pitchFamily="2" charset="2"/>
              <a:buChar char="ü"/>
            </a:pPr>
            <a:r>
              <a:rPr lang="en-IN" sz="2400" dirty="0">
                <a:latin typeface="Times New Roman"/>
                <a:ea typeface="Times New Roman"/>
                <a:cs typeface="Times New Roman"/>
                <a:sym typeface="Times New Roman"/>
              </a:rPr>
              <a:t>From the above data, it can be seen that TVs with display size of 15-80 inch fall under price range of Rs.0 to 500000. </a:t>
            </a:r>
            <a:endParaRPr sz="2400" dirty="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p:nvPr/>
        </p:nvSpPr>
        <p:spPr>
          <a:xfrm>
            <a:off x="938999" y="457200"/>
            <a:ext cx="10061509" cy="5355282"/>
          </a:xfrm>
          <a:prstGeom prst="rect">
            <a:avLst/>
          </a:prstGeom>
          <a:noFill/>
          <a:ln>
            <a:noFill/>
          </a:ln>
        </p:spPr>
        <p:txBody>
          <a:bodyPr spcFirstLastPara="1" wrap="square" lIns="91425" tIns="91425" rIns="91425" bIns="91425" anchor="t" anchorCtr="0">
            <a:spAutoFit/>
          </a:bodyPr>
          <a:lstStyle/>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MarQ and VG TV brands are rated high, which shows that customers favour this TV brand more than others.</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SAMSUNG TVs has a variety of models including low-priced to high priced touching the price of 1000 - 1,40,000. LG,SONY and CORNEA TV brands are next up in list of the high-priced TVs respectively.</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The more economical TV brands being Sansui,Infinix, Mi, realme, BeethoSOL,Dyanora and more.</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Using swarm plot we have seen that the top 5 brands -  Sansui, SAMSUNG, LG, BeethoSOL, Dyanora.</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Through heat map, we have seen that, Display_size(inch) of TV and Price are mostly positive correlated.</a:t>
            </a:r>
          </a:p>
          <a:p>
            <a:pPr marL="444500" lvl="0" indent="-342900" algn="l" rtl="0">
              <a:spcBef>
                <a:spcPts val="0"/>
              </a:spcBef>
              <a:spcAft>
                <a:spcPts val="0"/>
              </a:spcAft>
              <a:buSzPct val="100000"/>
              <a:buFont typeface="Wingdings" panose="05000000000000000000" pitchFamily="2" charset="2"/>
              <a:buChar char="ü"/>
            </a:pPr>
            <a:r>
              <a:rPr lang="en-US" sz="2400" dirty="0">
                <a:latin typeface="Times New Roman"/>
                <a:ea typeface="Times New Roman"/>
                <a:cs typeface="Times New Roman"/>
                <a:sym typeface="Times New Roman"/>
              </a:rPr>
              <a:t>From the above data, it can be seen that TVs under price range of Rs.0 to 200000 are rated high, which shows that customers favour this price range more than others.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p:nvPr/>
        </p:nvSpPr>
        <p:spPr>
          <a:xfrm>
            <a:off x="3107677" y="232757"/>
            <a:ext cx="6266815" cy="5835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C00000"/>
                </a:solidFill>
                <a:latin typeface="Times New Roman"/>
                <a:ea typeface="Times New Roman"/>
                <a:cs typeface="Times New Roman"/>
                <a:sym typeface="Times New Roman"/>
              </a:rPr>
              <a:t>PROBLEM  STATEMENT :</a:t>
            </a:r>
            <a:endParaRPr sz="1800" b="0" i="0" u="none" strike="noStrike" cap="none" dirty="0">
              <a:solidFill>
                <a:srgbClr val="C00000"/>
              </a:solidFill>
              <a:latin typeface="Trebuchet MS"/>
              <a:ea typeface="Trebuchet MS"/>
              <a:cs typeface="Trebuchet MS"/>
              <a:sym typeface="Trebuchet MS"/>
            </a:endParaRPr>
          </a:p>
        </p:txBody>
      </p:sp>
      <p:sp>
        <p:nvSpPr>
          <p:cNvPr id="160" name="Google Shape;160;p20"/>
          <p:cNvSpPr txBox="1"/>
          <p:nvPr/>
        </p:nvSpPr>
        <p:spPr>
          <a:xfrm>
            <a:off x="362584" y="1101783"/>
            <a:ext cx="11757000" cy="160039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SzPts val="2700"/>
              <a:buFont typeface="Wingdings" panose="05000000000000000000" pitchFamily="2" charset="2"/>
              <a:buChar char="Ø"/>
            </a:pPr>
            <a:r>
              <a:rPr lang="en-IN" sz="2700" b="0" i="0" u="none" strike="noStrike" cap="none" dirty="0">
                <a:latin typeface="Times New Roman"/>
                <a:ea typeface="Times New Roman"/>
                <a:cs typeface="Times New Roman"/>
                <a:sym typeface="Times New Roman"/>
              </a:rPr>
              <a:t>Buy a desirable </a:t>
            </a:r>
            <a:r>
              <a:rPr lang="en-IN" sz="2700" dirty="0">
                <a:latin typeface="Times New Roman"/>
                <a:ea typeface="Times New Roman"/>
                <a:cs typeface="Times New Roman"/>
                <a:sym typeface="Times New Roman"/>
              </a:rPr>
              <a:t>New Car </a:t>
            </a:r>
            <a:r>
              <a:rPr lang="en-IN" sz="2700" b="0" i="0" u="none" strike="noStrike" cap="none" dirty="0">
                <a:latin typeface="Times New Roman"/>
                <a:ea typeface="Times New Roman"/>
                <a:cs typeface="Times New Roman"/>
                <a:sym typeface="Times New Roman"/>
              </a:rPr>
              <a:t>in affordable price.</a:t>
            </a:r>
            <a:endParaRPr lang="en-IN" sz="1700" b="0" i="0" u="none" strike="noStrike" cap="none" dirty="0">
              <a:latin typeface="Trebuchet MS"/>
              <a:ea typeface="Times New Roman"/>
              <a:cs typeface="Times New Roman"/>
              <a:sym typeface="Trebuchet MS"/>
            </a:endParaRPr>
          </a:p>
          <a:p>
            <a:pPr marL="457200" marR="0" lvl="0" indent="-457200" algn="l" rtl="0">
              <a:spcBef>
                <a:spcPts val="0"/>
              </a:spcBef>
              <a:spcAft>
                <a:spcPts val="0"/>
              </a:spcAft>
              <a:buSzPts val="2700"/>
              <a:buFont typeface="Wingdings" panose="05000000000000000000" pitchFamily="2" charset="2"/>
              <a:buChar char="Ø"/>
            </a:pPr>
            <a:endParaRPr lang="en-IN" sz="1700" dirty="0">
              <a:latin typeface="Trebuchet MS"/>
              <a:ea typeface="Times New Roman"/>
              <a:cs typeface="Times New Roman"/>
              <a:sym typeface="Trebuchet MS"/>
            </a:endParaRPr>
          </a:p>
          <a:p>
            <a:pPr marL="457200" marR="0" lvl="0" indent="-457200" algn="l" rtl="0">
              <a:spcBef>
                <a:spcPts val="0"/>
              </a:spcBef>
              <a:spcAft>
                <a:spcPts val="0"/>
              </a:spcAft>
              <a:buSzPts val="2700"/>
              <a:buFont typeface="Wingdings" panose="05000000000000000000" pitchFamily="2" charset="2"/>
              <a:buChar char="Ø"/>
            </a:pPr>
            <a:r>
              <a:rPr lang="en-IN" sz="2700" b="0" i="0" u="none" strike="noStrike" cap="none" dirty="0">
                <a:latin typeface="Times New Roman"/>
                <a:ea typeface="Times New Roman"/>
                <a:cs typeface="Times New Roman"/>
                <a:sym typeface="Times New Roman"/>
              </a:rPr>
              <a:t>Based on </a:t>
            </a:r>
            <a:r>
              <a:rPr lang="en-IN" sz="2700" dirty="0">
                <a:latin typeface="Times New Roman"/>
                <a:ea typeface="Times New Roman"/>
                <a:cs typeface="Times New Roman"/>
                <a:sym typeface="Times New Roman"/>
              </a:rPr>
              <a:t>P</a:t>
            </a:r>
            <a:r>
              <a:rPr lang="en-IN" sz="2700" b="0" i="0" u="none" strike="noStrike" cap="none" dirty="0">
                <a:latin typeface="Times New Roman"/>
                <a:ea typeface="Times New Roman"/>
                <a:cs typeface="Times New Roman"/>
                <a:sym typeface="Times New Roman"/>
              </a:rPr>
              <a:t>rice,</a:t>
            </a:r>
            <a:r>
              <a:rPr lang="en-IN" sz="2700" dirty="0">
                <a:latin typeface="Times New Roman"/>
                <a:ea typeface="Times New Roman"/>
                <a:cs typeface="Times New Roman"/>
                <a:sym typeface="Times New Roman"/>
              </a:rPr>
              <a:t> Type, M</a:t>
            </a:r>
            <a:r>
              <a:rPr lang="en-IN" sz="2700" b="0" i="0" u="none" strike="noStrike" cap="none" dirty="0">
                <a:latin typeface="Times New Roman"/>
                <a:ea typeface="Times New Roman"/>
                <a:cs typeface="Times New Roman"/>
                <a:sym typeface="Times New Roman"/>
              </a:rPr>
              <a:t>odel, Transmission, Engine and </a:t>
            </a:r>
            <a:r>
              <a:rPr lang="en-IN" sz="2700" dirty="0">
                <a:latin typeface="Times New Roman"/>
                <a:ea typeface="Times New Roman"/>
                <a:cs typeface="Times New Roman"/>
                <a:sym typeface="Times New Roman"/>
              </a:rPr>
              <a:t>F</a:t>
            </a:r>
            <a:r>
              <a:rPr lang="en-IN" sz="2700" b="0" i="0" u="none" strike="noStrike" cap="none" dirty="0">
                <a:latin typeface="Times New Roman"/>
                <a:ea typeface="Times New Roman"/>
                <a:cs typeface="Times New Roman"/>
                <a:sym typeface="Times New Roman"/>
              </a:rPr>
              <a:t>uel type we are going to recommend which  </a:t>
            </a:r>
            <a:r>
              <a:rPr lang="en-IN" sz="2700" dirty="0">
                <a:latin typeface="Times New Roman"/>
                <a:ea typeface="Times New Roman"/>
                <a:cs typeface="Times New Roman"/>
                <a:sym typeface="Times New Roman"/>
              </a:rPr>
              <a:t>model</a:t>
            </a:r>
            <a:r>
              <a:rPr lang="en-IN" sz="2700" b="0" i="0" u="none" strike="noStrike" cap="none" dirty="0">
                <a:latin typeface="Times New Roman"/>
                <a:ea typeface="Times New Roman"/>
                <a:cs typeface="Times New Roman"/>
                <a:sym typeface="Times New Roman"/>
              </a:rPr>
              <a:t> of </a:t>
            </a:r>
            <a:r>
              <a:rPr lang="en-IN" sz="2700" dirty="0">
                <a:latin typeface="Times New Roman"/>
                <a:ea typeface="Times New Roman"/>
                <a:cs typeface="Times New Roman"/>
                <a:sym typeface="Times New Roman"/>
              </a:rPr>
              <a:t>new car </a:t>
            </a:r>
            <a:r>
              <a:rPr lang="en-IN" sz="2700" b="0" i="0" u="none" strike="noStrike" cap="none" dirty="0">
                <a:latin typeface="Times New Roman"/>
                <a:ea typeface="Times New Roman"/>
                <a:cs typeface="Times New Roman"/>
                <a:sym typeface="Times New Roman"/>
              </a:rPr>
              <a:t> is  best.</a:t>
            </a:r>
            <a:endParaRPr sz="2700" b="0" i="0" u="none" strike="noStrike" cap="none"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5200" b="1" i="0" u="none" strike="noStrike" cap="none">
                <a:solidFill>
                  <a:srgbClr val="C00000"/>
                </a:solidFill>
                <a:latin typeface="Calibri"/>
                <a:ea typeface="Calibri"/>
                <a:cs typeface="Calibri"/>
                <a:sym typeface="Calibri"/>
              </a:rPr>
              <a:t>Thank You</a:t>
            </a:r>
            <a:endParaRPr sz="1800">
              <a:solidFill>
                <a:schemeClr val="lt1"/>
              </a:solidFill>
              <a:latin typeface="Trebuchet MS"/>
              <a:ea typeface="Trebuchet MS"/>
              <a:cs typeface="Trebuchet MS"/>
              <a:sym typeface="Trebuchet MS"/>
            </a:endParaRPr>
          </a:p>
        </p:txBody>
      </p:sp>
      <p:pic>
        <p:nvPicPr>
          <p:cNvPr id="349" name="Google Shape;349;p49"/>
          <p:cNvPicPr preferRelativeResize="0"/>
          <p:nvPr/>
        </p:nvPicPr>
        <p:blipFill rotWithShape="1">
          <a:blip r:embed="rId3">
            <a:alphaModFix/>
          </a:blip>
          <a:srcRect/>
          <a:stretch/>
        </p:blipFill>
        <p:spPr>
          <a:xfrm>
            <a:off x="5731578" y="1964761"/>
            <a:ext cx="4465643" cy="28343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p:nvPr/>
        </p:nvSpPr>
        <p:spPr>
          <a:xfrm>
            <a:off x="4315145" y="1280359"/>
            <a:ext cx="71884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000"/>
              <a:buFont typeface="Century Gothic"/>
              <a:buNone/>
            </a:pPr>
            <a:r>
              <a:rPr lang="en-IN" sz="2000" b="0" i="0" u="none" strike="noStrike" cap="none">
                <a:solidFill>
                  <a:schemeClr val="lt1"/>
                </a:solidFill>
                <a:latin typeface="Century Gothic"/>
                <a:ea typeface="Century Gothic"/>
                <a:cs typeface="Century Gothic"/>
                <a:sym typeface="Century Gothic"/>
              </a:rPr>
              <a:t>				</a:t>
            </a:r>
            <a:endParaRPr sz="1800" b="0" i="0" u="none" strike="noStrike" cap="none">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2000"/>
              <a:buFont typeface="Times New Roman"/>
              <a:buNone/>
            </a:pPr>
            <a:r>
              <a:rPr lang="en-IN" sz="2000" b="0" i="0" u="none" strike="noStrike" cap="none">
                <a:solidFill>
                  <a:schemeClr val="lt1"/>
                </a:solidFill>
                <a:latin typeface="Times New Roman"/>
                <a:ea typeface="Times New Roman"/>
                <a:cs typeface="Times New Roman"/>
                <a:sym typeface="Times New Roman"/>
              </a:rPr>
              <a:t>				</a:t>
            </a:r>
            <a:endParaRPr sz="2400" b="0" i="0" u="none" strike="noStrike" cap="none">
              <a:solidFill>
                <a:schemeClr val="lt1"/>
              </a:solidFill>
              <a:latin typeface="Century Gothic"/>
              <a:ea typeface="Century Gothic"/>
              <a:cs typeface="Century Gothic"/>
              <a:sym typeface="Century Gothic"/>
            </a:endParaRPr>
          </a:p>
        </p:txBody>
      </p:sp>
      <p:sp>
        <p:nvSpPr>
          <p:cNvPr id="166" name="Google Shape;166;p21"/>
          <p:cNvSpPr txBox="1"/>
          <p:nvPr/>
        </p:nvSpPr>
        <p:spPr>
          <a:xfrm flipH="1">
            <a:off x="688367" y="541695"/>
            <a:ext cx="10161141"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800"/>
              <a:buFont typeface="Century Gothic"/>
              <a:buNone/>
            </a:pPr>
            <a:r>
              <a:rPr lang="en-IN" sz="2800" b="1" i="0" u="none" strike="noStrike" cap="none" dirty="0">
                <a:solidFill>
                  <a:srgbClr val="C00000"/>
                </a:solidFill>
                <a:latin typeface="Century Gothic"/>
                <a:ea typeface="Century Gothic"/>
                <a:cs typeface="Century Gothic"/>
                <a:sym typeface="Century Gothic"/>
              </a:rPr>
              <a:t>PROCESS  FOLLOWED </a:t>
            </a:r>
            <a:r>
              <a:rPr lang="en-IN" sz="1400" b="1" i="0" u="none" strike="noStrike" cap="none" dirty="0">
                <a:solidFill>
                  <a:srgbClr val="C00000"/>
                </a:solidFill>
                <a:latin typeface="Century Gothic"/>
                <a:ea typeface="Century Gothic"/>
                <a:cs typeface="Century Gothic"/>
                <a:sym typeface="Century Gothic"/>
              </a:rPr>
              <a:t>:</a:t>
            </a:r>
            <a:endParaRPr sz="1400" b="0" i="0" u="none" strike="noStrike" cap="none" dirty="0">
              <a:solidFill>
                <a:srgbClr val="C00000"/>
              </a:solidFill>
              <a:latin typeface="Century Gothic"/>
              <a:ea typeface="Century Gothic"/>
              <a:cs typeface="Century Gothic"/>
              <a:sym typeface="Century Gothic"/>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sp>
        <p:nvSpPr>
          <p:cNvPr id="167" name="Google Shape;167;p21"/>
          <p:cNvSpPr txBox="1"/>
          <p:nvPr/>
        </p:nvSpPr>
        <p:spPr>
          <a:xfrm>
            <a:off x="3696828" y="1846546"/>
            <a:ext cx="5887200" cy="37702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Importing Libraries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Collection</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Web Scrapping</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cleaning</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Data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Uni-variate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Bivariate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Multi-variate Analysis</a:t>
            </a:r>
            <a:endParaRPr lang="en-IN" sz="1900" dirty="0">
              <a:latin typeface="Trebuchet MS"/>
              <a:ea typeface="Century Gothic"/>
              <a:cs typeface="Century Gothic"/>
              <a:sym typeface="Trebuchet MS"/>
            </a:endParaRPr>
          </a:p>
          <a:p>
            <a:pPr marL="342900" marR="0" lvl="0" indent="-342900" algn="l" rtl="0">
              <a:spcBef>
                <a:spcPts val="0"/>
              </a:spcBef>
              <a:spcAft>
                <a:spcPts val="0"/>
              </a:spcAft>
              <a:buSzPts val="2500"/>
              <a:buFont typeface="Wingdings" panose="05000000000000000000" pitchFamily="2" charset="2"/>
              <a:buChar char="ü"/>
            </a:pPr>
            <a:r>
              <a:rPr lang="en-IN" sz="2500" b="0" i="0" u="none" strike="noStrike" cap="none" dirty="0">
                <a:latin typeface="Century Gothic"/>
                <a:ea typeface="Century Gothic"/>
                <a:cs typeface="Century Gothic"/>
                <a:sym typeface="Century Gothic"/>
              </a:rPr>
              <a:t>Observation</a:t>
            </a:r>
            <a:endParaRPr sz="19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1400"/>
              <a:buFont typeface="Trebuchet MS"/>
              <a:buNone/>
            </a:pPr>
            <a:endParaRPr sz="1400" b="0"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952598" y="623842"/>
            <a:ext cx="28696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LIBRARIES USED </a:t>
            </a:r>
            <a:endParaRPr sz="2400" b="0" i="0" u="none" strike="noStrike" cap="none" dirty="0">
              <a:solidFill>
                <a:schemeClr val="lt1"/>
              </a:solidFill>
              <a:latin typeface="Century Gothic"/>
              <a:ea typeface="Century Gothic"/>
              <a:cs typeface="Century Gothic"/>
              <a:sym typeface="Century Gothic"/>
            </a:endParaRPr>
          </a:p>
        </p:txBody>
      </p:sp>
      <p:sp>
        <p:nvSpPr>
          <p:cNvPr id="173" name="Google Shape;173;p22"/>
          <p:cNvSpPr txBox="1"/>
          <p:nvPr/>
        </p:nvSpPr>
        <p:spPr>
          <a:xfrm>
            <a:off x="2068082" y="1615156"/>
            <a:ext cx="8204100" cy="4385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Times New Roman"/>
              <a:buNone/>
            </a:pPr>
            <a:r>
              <a:rPr lang="en-US" sz="2400" b="1" dirty="0">
                <a:solidFill>
                  <a:srgbClr val="C00000"/>
                </a:solidFill>
                <a:latin typeface="Times New Roman"/>
                <a:ea typeface="Times New Roman"/>
                <a:cs typeface="Times New Roman"/>
                <a:sym typeface="Times New Roman"/>
              </a:rPr>
              <a:t>1</a:t>
            </a:r>
            <a:r>
              <a:rPr lang="en-US" sz="2400" b="1" i="0" u="none" strike="noStrike" cap="none" dirty="0">
                <a:solidFill>
                  <a:srgbClr val="C00000"/>
                </a:solidFill>
                <a:latin typeface="Times New Roman"/>
                <a:ea typeface="Times New Roman"/>
                <a:cs typeface="Times New Roman"/>
                <a:sym typeface="Times New Roman"/>
              </a:rPr>
              <a:t>. Data Collection:</a:t>
            </a:r>
            <a:endParaRPr lang="en-US"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US" sz="2400" b="1" i="0" u="none" strike="noStrike" cap="none" dirty="0">
                <a:solidFill>
                  <a:srgbClr val="C00000"/>
                </a:solidFill>
                <a:latin typeface="Times New Roman"/>
                <a:ea typeface="Times New Roman"/>
                <a:cs typeface="Times New Roman"/>
                <a:sym typeface="Times New Roman"/>
              </a:rPr>
              <a:t>			</a:t>
            </a:r>
            <a:r>
              <a:rPr lang="en-US" sz="2400" b="0" i="0" u="none" strike="noStrike" cap="none" dirty="0">
                <a:solidFill>
                  <a:schemeClr val="lt1"/>
                </a:solidFill>
                <a:latin typeface="Times New Roman"/>
                <a:ea typeface="Times New Roman"/>
                <a:cs typeface="Times New Roman"/>
                <a:sym typeface="Times New Roman"/>
              </a:rPr>
              <a:t> </a:t>
            </a:r>
            <a:r>
              <a:rPr lang="en-US" sz="2400" b="0" i="0" u="none" strike="noStrike" cap="none" dirty="0">
                <a:latin typeface="Times New Roman"/>
                <a:ea typeface="Times New Roman"/>
                <a:cs typeface="Times New Roman"/>
                <a:sym typeface="Times New Roman"/>
              </a:rPr>
              <a:t>Requests,</a:t>
            </a:r>
            <a:r>
              <a:rPr lang="en-US" sz="2700" b="0" i="0" u="none" strike="noStrike" cap="none" dirty="0">
                <a:latin typeface="Times New Roman"/>
                <a:ea typeface="Times New Roman"/>
                <a:cs typeface="Times New Roman"/>
                <a:sym typeface="Times New Roman"/>
              </a:rPr>
              <a:t> </a:t>
            </a:r>
            <a:r>
              <a:rPr lang="en-US" sz="2400" b="0" i="0" u="none" strike="noStrike" cap="none" dirty="0">
                <a:latin typeface="Times New Roman"/>
                <a:ea typeface="Times New Roman"/>
                <a:cs typeface="Times New Roman"/>
                <a:sym typeface="Times New Roman"/>
              </a:rPr>
              <a:t>Beautiful soup, Pandas, NumPy, RE</a:t>
            </a:r>
          </a:p>
          <a:p>
            <a:pPr marL="0" marR="0" lvl="0" indent="0" algn="l" rtl="0">
              <a:spcBef>
                <a:spcPts val="0"/>
              </a:spcBef>
              <a:spcAft>
                <a:spcPts val="0"/>
              </a:spcAft>
              <a:buClr>
                <a:srgbClr val="C00000"/>
              </a:buClr>
              <a:buSzPts val="2400"/>
              <a:buFont typeface="Times New Roman"/>
              <a:buNone/>
            </a:pPr>
            <a:endParaRPr lang="en-IN" sz="2400" b="1" i="0" u="none" strike="noStrike" cap="none" dirty="0">
              <a:solidFill>
                <a:srgbClr val="C00000"/>
              </a:solidFill>
              <a:latin typeface="Times New Roman"/>
              <a:ea typeface="Times New Roman"/>
              <a:cs typeface="Times New Roman"/>
              <a:sym typeface="Times New Roman"/>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2. Data Cleaning: </a:t>
            </a:r>
            <a:endParaRPr lang="en-IN" sz="24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1800" b="1" i="0" u="none" strike="noStrike" cap="none" dirty="0">
                <a:solidFill>
                  <a:srgbClr val="C00000"/>
                </a:solidFill>
                <a:latin typeface="Times New Roman"/>
                <a:ea typeface="Times New Roman"/>
                <a:cs typeface="Times New Roman"/>
                <a:sym typeface="Times New Roman"/>
              </a:rPr>
              <a:t>			</a:t>
            </a:r>
            <a:r>
              <a:rPr lang="en-IN" sz="2400" b="0" i="0" u="none" strike="noStrike" cap="none" dirty="0">
                <a:latin typeface="Times New Roman"/>
                <a:ea typeface="Times New Roman"/>
                <a:cs typeface="Times New Roman"/>
                <a:sym typeface="Times New Roman"/>
              </a:rPr>
              <a:t>Pandas, RE(Regular Expressions)</a:t>
            </a:r>
            <a:endParaRPr lang="en-IN" sz="2400" b="0" i="0" u="none" strike="noStrike" cap="none" dirty="0">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endParaRPr lang="en-US"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endParaRPr lang="en-IN" sz="2400" b="1" i="0" u="none" strike="noStrike" cap="none" dirty="0">
              <a:solidFill>
                <a:srgbClr val="C00000"/>
              </a:solidFill>
              <a:latin typeface="Times New Roman"/>
              <a:ea typeface="Times New Roman"/>
              <a:cs typeface="Times New Roman"/>
              <a:sym typeface="Times New Roman"/>
            </a:endParaRPr>
          </a:p>
          <a:p>
            <a:pPr marL="0" marR="0" lvl="0" indent="0" algn="l" rtl="0">
              <a:spcBef>
                <a:spcPts val="0"/>
              </a:spcBef>
              <a:spcAft>
                <a:spcPts val="0"/>
              </a:spcAft>
              <a:buClr>
                <a:srgbClr val="C00000"/>
              </a:buClr>
              <a:buSzPts val="2400"/>
              <a:buFont typeface="Times New Roman"/>
              <a:buNone/>
            </a:pPr>
            <a:r>
              <a:rPr lang="en-IN" sz="2400" b="1" dirty="0">
                <a:solidFill>
                  <a:srgbClr val="C00000"/>
                </a:solidFill>
                <a:latin typeface="Times New Roman"/>
                <a:ea typeface="Times New Roman"/>
                <a:cs typeface="Times New Roman"/>
                <a:sym typeface="Times New Roman"/>
              </a:rPr>
              <a:t>3</a:t>
            </a:r>
            <a:r>
              <a:rPr lang="en-IN" sz="2400" b="1" i="0" u="none" strike="noStrike" cap="none" dirty="0">
                <a:solidFill>
                  <a:srgbClr val="C00000"/>
                </a:solidFill>
                <a:latin typeface="Times New Roman"/>
                <a:ea typeface="Times New Roman"/>
                <a:cs typeface="Times New Roman"/>
                <a:sym typeface="Times New Roman"/>
              </a:rPr>
              <a:t>. Data Visualization:</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sz="2400" b="0" i="0" u="none" strike="noStrike" cap="none" dirty="0">
                <a:latin typeface="Times New Roman"/>
                <a:ea typeface="Times New Roman"/>
                <a:cs typeface="Times New Roman"/>
                <a:sym typeface="Times New Roman"/>
              </a:rPr>
              <a:t>Seaborn, Matplotlib</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rebuchet MS"/>
              <a:buNone/>
            </a:pPr>
            <a:endParaRPr sz="1800" b="0" i="0" u="none" strike="noStrike" cap="none" dirty="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p:nvPr/>
        </p:nvSpPr>
        <p:spPr>
          <a:xfrm>
            <a:off x="561108" y="332509"/>
            <a:ext cx="60682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2400"/>
              <a:buFont typeface="Century Gothic"/>
              <a:buNone/>
            </a:pPr>
            <a:r>
              <a:rPr lang="en-IN" sz="2400" b="1" i="0" u="none" strike="noStrike" cap="none" dirty="0">
                <a:solidFill>
                  <a:srgbClr val="C00000"/>
                </a:solidFill>
                <a:latin typeface="Century Gothic"/>
                <a:ea typeface="Century Gothic"/>
                <a:cs typeface="Century Gothic"/>
                <a:sym typeface="Century Gothic"/>
              </a:rPr>
              <a:t>DATA COLLECTION:</a:t>
            </a:r>
            <a:endParaRPr sz="1800" b="0" i="0" u="none" strike="noStrike" cap="none" dirty="0">
              <a:solidFill>
                <a:schemeClr val="lt1"/>
              </a:solidFill>
              <a:latin typeface="Trebuchet MS"/>
              <a:ea typeface="Trebuchet MS"/>
              <a:cs typeface="Trebuchet MS"/>
              <a:sym typeface="Trebuchet MS"/>
            </a:endParaRPr>
          </a:p>
        </p:txBody>
      </p:sp>
      <p:sp>
        <p:nvSpPr>
          <p:cNvPr id="179" name="Google Shape;179;p23"/>
          <p:cNvSpPr txBox="1"/>
          <p:nvPr/>
        </p:nvSpPr>
        <p:spPr>
          <a:xfrm>
            <a:off x="228338" y="1570957"/>
            <a:ext cx="115617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Times New Roman"/>
              <a:buNone/>
            </a:pPr>
            <a:r>
              <a:rPr lang="en-IN" sz="2400" b="1" i="0" u="none" strike="noStrike" cap="none" dirty="0">
                <a:solidFill>
                  <a:schemeClr val="accent6"/>
                </a:solidFill>
                <a:latin typeface="Times New Roman"/>
                <a:ea typeface="Times New Roman"/>
                <a:cs typeface="Times New Roman"/>
                <a:sym typeface="Times New Roman"/>
              </a:rPr>
              <a:t>Website :</a:t>
            </a:r>
            <a:r>
              <a:rPr lang="en-IN" sz="2400" b="1" i="0" u="none" strike="noStrike" cap="none" dirty="0">
                <a:solidFill>
                  <a:schemeClr val="lt1"/>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endParaRPr sz="3200" b="0" i="0" u="none" strike="noStrike" cap="none" dirty="0">
              <a:solidFill>
                <a:srgbClr val="FFFF00"/>
              </a:solidFill>
              <a:highlight>
                <a:srgbClr val="C0C0C0"/>
              </a:highlight>
              <a:latin typeface="Times New Roman"/>
              <a:ea typeface="Times New Roman"/>
              <a:cs typeface="Times New Roman"/>
              <a:sym typeface="Times New Roman"/>
            </a:endParaRPr>
          </a:p>
          <a:p>
            <a:pPr marL="0" marR="0" lvl="0" indent="0" algn="l" rtl="0">
              <a:spcBef>
                <a:spcPts val="0"/>
              </a:spcBef>
              <a:spcAft>
                <a:spcPts val="0"/>
              </a:spcAft>
              <a:buClr>
                <a:schemeClr val="lt1"/>
              </a:buClr>
              <a:buSzPts val="2400"/>
              <a:buFont typeface="Trebuchet MS"/>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rgbClr val="FFFFFF"/>
              </a:buClr>
              <a:buSzPts val="2400"/>
              <a:buFont typeface="Times New Roman"/>
              <a:buNone/>
            </a:pPr>
            <a:r>
              <a:rPr lang="en-IN" sz="2400" b="1" dirty="0">
                <a:solidFill>
                  <a:schemeClr val="accent6"/>
                </a:solidFill>
                <a:latin typeface="Times New Roman"/>
                <a:ea typeface="Times New Roman"/>
                <a:cs typeface="Times New Roman"/>
                <a:sym typeface="Times New Roman"/>
              </a:rPr>
              <a:t>Data Scraping</a:t>
            </a:r>
            <a:r>
              <a:rPr lang="en-IN" sz="2400" b="1" i="0" u="none" strike="noStrike" cap="none" dirty="0">
                <a:solidFill>
                  <a:schemeClr val="accent6"/>
                </a:solidFill>
                <a:latin typeface="Times New Roman"/>
                <a:ea typeface="Times New Roman"/>
                <a:cs typeface="Times New Roman"/>
                <a:sym typeface="Times New Roman"/>
              </a:rPr>
              <a:t> link:</a:t>
            </a:r>
            <a:endParaRPr sz="1800" b="0" i="0" u="none" strike="noStrike" cap="none" dirty="0">
              <a:solidFill>
                <a:schemeClr val="accent6"/>
              </a:solidFill>
              <a:latin typeface="Trebuchet MS"/>
              <a:ea typeface="Trebuchet MS"/>
              <a:cs typeface="Trebuchet MS"/>
              <a:sym typeface="Trebuchet MS"/>
            </a:endParaRPr>
          </a:p>
          <a:p>
            <a:pPr marL="0" marR="0" lvl="0" indent="0" algn="l" rtl="0">
              <a:spcBef>
                <a:spcPts val="0"/>
              </a:spcBef>
              <a:spcAft>
                <a:spcPts val="0"/>
              </a:spcAft>
              <a:buClr>
                <a:srgbClr val="C00000"/>
              </a:buClr>
              <a:buSzPts val="2400"/>
              <a:buFont typeface="Times New Roman"/>
              <a:buNone/>
            </a:pPr>
            <a:r>
              <a:rPr lang="en-IN" sz="2400" b="1" i="0" u="none" strike="noStrike" cap="none" dirty="0">
                <a:solidFill>
                  <a:srgbClr val="C00000"/>
                </a:solidFill>
                <a:latin typeface="Times New Roman"/>
                <a:ea typeface="Times New Roman"/>
                <a:cs typeface="Times New Roman"/>
                <a:sym typeface="Times New Roman"/>
              </a:rPr>
              <a:t>		</a:t>
            </a:r>
            <a:r>
              <a:rPr lang="en-IN" b="0" i="0" u="sng" strike="noStrike" cap="none" dirty="0">
                <a:solidFill>
                  <a:srgbClr val="4A86E8"/>
                </a:solidFill>
                <a:latin typeface="Century Gothic"/>
                <a:ea typeface="Century Gothic"/>
                <a:cs typeface="Century Gothic"/>
                <a:sym typeface="Century Gothic"/>
              </a:rPr>
              <a:t>https://ackodrive.com/cars/page/1/</a:t>
            </a:r>
            <a:endParaRPr sz="2400" b="0" i="0" u="none" strike="noStrike" cap="none"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D4DD977C-2DA6-5746-7490-1DE0F387909C}"/>
              </a:ext>
            </a:extLst>
          </p:cNvPr>
          <p:cNvPicPr>
            <a:picLocks noChangeAspect="1"/>
          </p:cNvPicPr>
          <p:nvPr/>
        </p:nvPicPr>
        <p:blipFill>
          <a:blip r:embed="rId3"/>
          <a:stretch>
            <a:fillRect/>
          </a:stretch>
        </p:blipFill>
        <p:spPr>
          <a:xfrm>
            <a:off x="1870895" y="1570957"/>
            <a:ext cx="2039747" cy="8386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441623" y="247650"/>
            <a:ext cx="565437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600"/>
              <a:buFont typeface="Times New Roman"/>
              <a:buNone/>
            </a:pPr>
            <a:r>
              <a:rPr lang="en-IN" sz="3200" b="0" i="0" u="none" strike="noStrike" cap="none" dirty="0">
                <a:solidFill>
                  <a:srgbClr val="FF0000"/>
                </a:solidFill>
                <a:latin typeface="Times New Roman"/>
                <a:ea typeface="Times New Roman"/>
                <a:cs typeface="Times New Roman"/>
                <a:sym typeface="Times New Roman"/>
              </a:rPr>
              <a:t>WEBSITE VEIW:</a:t>
            </a:r>
            <a:endParaRPr sz="3200" b="0" i="0" u="none" strike="noStrike" cap="none" dirty="0">
              <a:solidFill>
                <a:schemeClr val="lt1"/>
              </a:solidFill>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3E03680A-5547-0ED5-EA65-0BC2061D7D33}"/>
              </a:ext>
            </a:extLst>
          </p:cNvPr>
          <p:cNvPicPr>
            <a:picLocks noChangeAspect="1"/>
          </p:cNvPicPr>
          <p:nvPr/>
        </p:nvPicPr>
        <p:blipFill>
          <a:blip r:embed="rId3"/>
          <a:stretch>
            <a:fillRect/>
          </a:stretch>
        </p:blipFill>
        <p:spPr>
          <a:xfrm>
            <a:off x="723419" y="832385"/>
            <a:ext cx="10508173" cy="56169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p:nvPr/>
        </p:nvSpPr>
        <p:spPr>
          <a:xfrm>
            <a:off x="615950" y="403225"/>
            <a:ext cx="9903923"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FF0000"/>
                </a:solidFill>
                <a:latin typeface="Times New Roman"/>
                <a:ea typeface="Times New Roman"/>
                <a:cs typeface="Times New Roman"/>
                <a:sym typeface="Times New Roman"/>
              </a:rPr>
              <a:t>STEPS FOLLOWED TO COLLECT THE DATA:</a:t>
            </a:r>
            <a:endParaRPr sz="1800" b="0" i="0" u="none" strike="noStrike" cap="none" dirty="0">
              <a:solidFill>
                <a:schemeClr val="lt1"/>
              </a:solidFill>
              <a:latin typeface="Trebuchet MS"/>
              <a:ea typeface="Trebuchet MS"/>
              <a:cs typeface="Trebuchet MS"/>
              <a:sym typeface="Trebuchet MS"/>
            </a:endParaRPr>
          </a:p>
          <a:p>
            <a:pPr marL="0" marR="0" lvl="0" indent="0" algn="l" rtl="0">
              <a:spcBef>
                <a:spcPts val="0"/>
              </a:spcBef>
              <a:spcAft>
                <a:spcPts val="0"/>
              </a:spcAft>
              <a:buClr>
                <a:schemeClr val="lt1"/>
              </a:buClr>
              <a:buSzPts val="3200"/>
              <a:buFont typeface="Trebuchet MS"/>
              <a:buNone/>
            </a:pPr>
            <a:endParaRPr sz="3200" b="0" i="0" u="none" strike="noStrike" cap="none" dirty="0">
              <a:solidFill>
                <a:schemeClr val="lt1"/>
              </a:solidFill>
              <a:latin typeface="Times New Roman"/>
              <a:ea typeface="Times New Roman"/>
              <a:cs typeface="Times New Roman"/>
              <a:sym typeface="Times New Roman"/>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Find the URL that you want to scrape.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Inspecting the Page.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Find the data you want to extract.</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Write the code.</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Run the code and extract the data.</a:t>
            </a:r>
            <a:endParaRPr lang="en-IN" dirty="0">
              <a:latin typeface="Trebuchet MS"/>
              <a:ea typeface="Times New Roman"/>
              <a:cs typeface="Times New Roman"/>
              <a:sym typeface="Trebuchet MS"/>
            </a:endParaRPr>
          </a:p>
          <a:p>
            <a:pPr marL="457200" marR="0" lvl="0" indent="-457200" algn="l" rtl="0">
              <a:spcBef>
                <a:spcPts val="0"/>
              </a:spcBef>
              <a:spcAft>
                <a:spcPts val="0"/>
              </a:spcAft>
              <a:buSzPts val="3200"/>
              <a:buFont typeface="Wingdings" panose="05000000000000000000" pitchFamily="2" charset="2"/>
              <a:buChar char="ü"/>
            </a:pPr>
            <a:r>
              <a:rPr lang="en-IN" sz="3200" b="0" i="0" u="none" strike="noStrike" cap="none" dirty="0">
                <a:latin typeface="Times New Roman"/>
                <a:ea typeface="Times New Roman"/>
                <a:cs typeface="Times New Roman"/>
                <a:sym typeface="Times New Roman"/>
              </a:rPr>
              <a:t>Store the data in the required format. </a:t>
            </a:r>
            <a:endParaRPr sz="1800" b="0" i="0" u="none" strike="noStrike" cap="none" dirty="0">
              <a:latin typeface="Trebuchet MS"/>
              <a:ea typeface="Trebuchet MS"/>
              <a:cs typeface="Trebuchet MS"/>
              <a:sym typeface="Trebuchet MS"/>
            </a:endParaRPr>
          </a:p>
          <a:p>
            <a:pPr marL="0" marR="0" lvl="0" indent="0" algn="l" rtl="0">
              <a:spcBef>
                <a:spcPts val="0"/>
              </a:spcBef>
              <a:spcAft>
                <a:spcPts val="0"/>
              </a:spcAft>
              <a:buClr>
                <a:schemeClr val="lt1"/>
              </a:buClr>
              <a:buSzPts val="3200"/>
              <a:buFont typeface="Trebuchet MS"/>
              <a:buNone/>
            </a:pPr>
            <a:endParaRPr sz="3200" b="0"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p:nvPr/>
        </p:nvSpPr>
        <p:spPr>
          <a:xfrm>
            <a:off x="193964" y="235528"/>
            <a:ext cx="51787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3200"/>
              <a:buFont typeface="Times New Roman"/>
              <a:buNone/>
            </a:pPr>
            <a:r>
              <a:rPr lang="en-IN" sz="3200" b="1" i="0" u="none" strike="noStrike" cap="none" dirty="0">
                <a:solidFill>
                  <a:srgbClr val="FF0000"/>
                </a:solidFill>
                <a:latin typeface="Times New Roman"/>
                <a:ea typeface="Times New Roman"/>
                <a:cs typeface="Times New Roman"/>
                <a:sym typeface="Times New Roman"/>
              </a:rPr>
              <a:t>RAW DATA FRAME :</a:t>
            </a:r>
            <a:r>
              <a:rPr lang="en-IN" sz="3200" b="1" i="0" u="none" strike="noStrike" cap="none" dirty="0">
                <a:solidFill>
                  <a:srgbClr val="840F0E"/>
                </a:solidFill>
                <a:latin typeface="Times New Roman"/>
                <a:ea typeface="Times New Roman"/>
                <a:cs typeface="Times New Roman"/>
                <a:sym typeface="Times New Roman"/>
              </a:rPr>
              <a:t> </a:t>
            </a:r>
            <a:endParaRPr sz="1800" b="0" i="0" u="none" strike="noStrike" cap="none" dirty="0">
              <a:solidFill>
                <a:schemeClr val="lt1"/>
              </a:solidFill>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72F71CEA-2C58-9D3B-890D-F828D4F9445A}"/>
              </a:ext>
            </a:extLst>
          </p:cNvPr>
          <p:cNvPicPr>
            <a:picLocks noChangeAspect="1"/>
          </p:cNvPicPr>
          <p:nvPr/>
        </p:nvPicPr>
        <p:blipFill>
          <a:blip r:embed="rId3"/>
          <a:stretch>
            <a:fillRect/>
          </a:stretch>
        </p:blipFill>
        <p:spPr>
          <a:xfrm>
            <a:off x="193964" y="918069"/>
            <a:ext cx="11352362" cy="52487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418</TotalTime>
  <Words>1563</Words>
  <Application>Microsoft Office PowerPoint</Application>
  <PresentationFormat>Widescreen</PresentationFormat>
  <Paragraphs>161</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Wingdings</vt:lpstr>
      <vt:lpstr>Noto Sans Symbols</vt:lpstr>
      <vt:lpstr>Times New Roman</vt:lpstr>
      <vt:lpstr>Lato Black</vt:lpstr>
      <vt:lpstr>Wingdings 3</vt:lpstr>
      <vt:lpstr>Cascadia Mono Light</vt:lpstr>
      <vt:lpstr>Libre Baskerville</vt:lpstr>
      <vt:lpstr>Calibri</vt:lpstr>
      <vt:lpstr>Arial</vt:lpstr>
      <vt:lpstr>Trebuchet MS</vt:lpstr>
      <vt:lpstr>Century Gothic</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Violin Plot with Swarm Plot for Top 5 Brands :</vt:lpstr>
      <vt:lpstr>PowerPoint Presentation</vt:lpstr>
      <vt:lpstr>PowerPoint Presentation</vt:lpstr>
      <vt:lpstr>PowerPoint Presentation</vt:lpstr>
      <vt:lpstr>PowerPoint Presentation</vt:lpstr>
      <vt:lpstr>PowerPoint Presentation</vt:lpstr>
      <vt:lpstr>PAIR PLOT – BI  VARIENT ANALYSIS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kalag</dc:creator>
  <cp:lastModifiedBy>Thatipamula Pavankalyan</cp:lastModifiedBy>
  <cp:revision>12</cp:revision>
  <dcterms:modified xsi:type="dcterms:W3CDTF">2023-11-14T15:02:18Z</dcterms:modified>
</cp:coreProperties>
</file>